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7" r:id="rId2"/>
    <p:sldMasterId id="2147483688" r:id="rId3"/>
  </p:sldMasterIdLst>
  <p:notesMasterIdLst>
    <p:notesMasterId r:id="rId14"/>
  </p:notesMasterIdLst>
  <p:sldIdLst>
    <p:sldId id="256" r:id="rId4"/>
    <p:sldId id="283" r:id="rId5"/>
    <p:sldId id="295" r:id="rId6"/>
    <p:sldId id="263" r:id="rId7"/>
    <p:sldId id="299" r:id="rId8"/>
    <p:sldId id="296" r:id="rId9"/>
    <p:sldId id="261" r:id="rId10"/>
    <p:sldId id="262" r:id="rId11"/>
    <p:sldId id="294" r:id="rId12"/>
    <p:sldId id="270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Lato" panose="020B0604020202020204" charset="0"/>
      <p:regular r:id="rId23"/>
      <p:bold r:id="rId24"/>
      <p:italic r:id="rId25"/>
      <p:boldItalic r:id="rId26"/>
    </p:embeddedFont>
    <p:embeddedFont>
      <p:font typeface="Lato Light" panose="020F0302020204030203" charset="0"/>
      <p:regular r:id="rId27"/>
      <p:bold r:id="rId28"/>
      <p:italic r:id="rId29"/>
      <p:boldItalic r:id="rId30"/>
    </p:embeddedFont>
    <p:embeddedFont>
      <p:font typeface="Proxima Nova" panose="020B0604020202020204" charset="0"/>
      <p:regular r:id="rId31"/>
      <p:bold r:id="rId32"/>
      <p:italic r:id="rId33"/>
      <p:boldItalic r:id="rId34"/>
    </p:embeddedFont>
    <p:embeddedFont>
      <p:font typeface="Verdana" panose="020B060403050404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83" d="100"/>
          <a:sy n="83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Shape 3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3de9f8bc0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3de9f8bc0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de9f8bc06_3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3de9f8bc06_3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Shape 44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3de9f8bc06_3_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3de9f8bc06_3_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Shape 42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Shape 43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3de9f8bc06_3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3de9f8bc06_3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3" name="Shape 5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0 – Title">
  <p:cSld name="1_0 – Title">
    <p:bg>
      <p:bgPr>
        <a:solidFill>
          <a:schemeClr val="lt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hape 11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819235" y="0"/>
            <a:ext cx="113728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0" y="-33"/>
            <a:ext cx="12192000" cy="68580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11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Shape 13"/>
          <p:cNvCxnSpPr/>
          <p:nvPr/>
        </p:nvCxnSpPr>
        <p:spPr>
          <a:xfrm>
            <a:off x="844367" y="4146800"/>
            <a:ext cx="9852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97604" y="2316033"/>
            <a:ext cx="8211300" cy="15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Arial"/>
              <a:buNone/>
              <a:defRPr sz="5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/>
          <p:nvPr/>
        </p:nvSpPr>
        <p:spPr>
          <a:xfrm>
            <a:off x="6844728" y="6376067"/>
            <a:ext cx="5234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" name="Shape 16"/>
          <p:cNvGrpSpPr/>
          <p:nvPr/>
        </p:nvGrpSpPr>
        <p:grpSpPr>
          <a:xfrm>
            <a:off x="845948" y="1092436"/>
            <a:ext cx="1782553" cy="417529"/>
            <a:chOff x="1841475" y="2392725"/>
            <a:chExt cx="3928925" cy="920275"/>
          </a:xfrm>
        </p:grpSpPr>
        <p:sp>
          <p:nvSpPr>
            <p:cNvPr id="17" name="Shape 1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Shape 1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Shape 1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697600" y="4408933"/>
            <a:ext cx="5564700" cy="18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1 – Divider">
    <p:bg>
      <p:bgPr>
        <a:solidFill>
          <a:schemeClr val="lt2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891733" y="3153533"/>
            <a:ext cx="103956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Proxima Nova"/>
              <a:buNone/>
              <a:defRPr sz="5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09" name="Shape 109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10" name="Shape 110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8" name="Shape 118"/>
          <p:cNvCxnSpPr/>
          <p:nvPr/>
        </p:nvCxnSpPr>
        <p:spPr>
          <a:xfrm rot="10800000">
            <a:off x="5746200" y="3007312"/>
            <a:ext cx="699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Shape 119"/>
          <p:cNvSpPr txBox="1">
            <a:spLocks noGrp="1"/>
          </p:cNvSpPr>
          <p:nvPr>
            <p:ph type="subTitle" idx="1"/>
          </p:nvPr>
        </p:nvSpPr>
        <p:spPr>
          <a:xfrm>
            <a:off x="2321200" y="2401667"/>
            <a:ext cx="7549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None/>
              <a:defRPr sz="16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5 – Split w/ Imag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3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6096000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3" name="Shape 123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24" name="Shape 124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57084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56727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619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619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619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3 – Standard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37" name="Shape 137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Shape 140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1220533" y="1200533"/>
            <a:ext cx="97776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92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4 – Sidebar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Shape 147"/>
          <p:cNvCxnSpPr/>
          <p:nvPr/>
        </p:nvCxnSpPr>
        <p:spPr>
          <a:xfrm rot="10800000">
            <a:off x="8108500" y="1207500"/>
            <a:ext cx="0" cy="5019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49" name="Shape 149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50" name="Shape 150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58" name="Shape 158"/>
          <p:cNvCxnSpPr/>
          <p:nvPr/>
        </p:nvCxnSpPr>
        <p:spPr>
          <a:xfrm>
            <a:off x="8104381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74916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92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2"/>
          </p:nvPr>
        </p:nvSpPr>
        <p:spPr>
          <a:xfrm>
            <a:off x="8296167" y="1200533"/>
            <a:ext cx="36393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●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○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■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●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○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■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●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65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Proxima Nova"/>
              <a:buChar char="○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6550" algn="l" rtl="0">
              <a:lnSpc>
                <a:spcPct val="110000"/>
              </a:lnSpc>
              <a:spcBef>
                <a:spcPts val="2700"/>
              </a:spcBef>
              <a:spcAft>
                <a:spcPts val="2700"/>
              </a:spcAft>
              <a:buClr>
                <a:schemeClr val="lt2"/>
              </a:buClr>
              <a:buSzPts val="1700"/>
              <a:buFont typeface="Proxima Nova"/>
              <a:buChar char="■"/>
              <a:defRPr sz="17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5 – Spli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Shape 162"/>
          <p:cNvCxnSpPr/>
          <p:nvPr/>
        </p:nvCxnSpPr>
        <p:spPr>
          <a:xfrm>
            <a:off x="6096000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63" name="Shape 163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64" name="Shape 164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Shape 167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Shape 168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Shape 171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73" name="Shape 173"/>
          <p:cNvCxnSpPr/>
          <p:nvPr/>
        </p:nvCxnSpPr>
        <p:spPr>
          <a:xfrm rot="10800000">
            <a:off x="6096000" y="1207500"/>
            <a:ext cx="0" cy="5019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54828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65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body" idx="2"/>
          </p:nvPr>
        </p:nvSpPr>
        <p:spPr>
          <a:xfrm>
            <a:off x="6333333" y="1200533"/>
            <a:ext cx="54828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65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7 – Diagram Box">
    <p:bg>
      <p:bgPr>
        <a:solidFill>
          <a:srgbClr val="F3F3F3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98" name="Shape 198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199" name="Shape 199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Shape 204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" name="Shape 207"/>
          <p:cNvSpPr/>
          <p:nvPr/>
        </p:nvSpPr>
        <p:spPr>
          <a:xfrm>
            <a:off x="381000" y="1209600"/>
            <a:ext cx="11426400" cy="501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8" name="Shape 208"/>
          <p:cNvCxnSpPr/>
          <p:nvPr/>
        </p:nvCxnSpPr>
        <p:spPr>
          <a:xfrm>
            <a:off x="11807415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9" name="Shape 209"/>
          <p:cNvCxnSpPr/>
          <p:nvPr/>
        </p:nvCxnSpPr>
        <p:spPr>
          <a:xfrm>
            <a:off x="383381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0" name="Shape 210"/>
          <p:cNvCxnSpPr/>
          <p:nvPr/>
        </p:nvCxnSpPr>
        <p:spPr>
          <a:xfrm rot="10800000">
            <a:off x="-304800" y="1231900"/>
            <a:ext cx="1524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1" name="Shape 211"/>
          <p:cNvCxnSpPr/>
          <p:nvPr/>
        </p:nvCxnSpPr>
        <p:spPr>
          <a:xfrm rot="10800000">
            <a:off x="-304800" y="6226000"/>
            <a:ext cx="1524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C – Night Mode">
    <p:bg>
      <p:bgPr>
        <a:solidFill>
          <a:schemeClr val="dk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14" name="Shape 214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215" name="Shape 215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Shape 216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Shape 217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Shape 218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Shape 219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Shape 220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Shape 221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Shape 222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B – Design Grid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7986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26" name="Shape 226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227" name="Shape 227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Shape 229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Shape 230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Shape 231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Shape 232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Shape 233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7C3A"/>
              </a:buClr>
              <a:buSzPts val="6000"/>
              <a:buFont typeface="Arial"/>
              <a:buNone/>
              <a:defRPr sz="6000" b="0" i="0" u="none" strike="noStrike" cap="none">
                <a:solidFill>
                  <a:srgbClr val="F27C3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86E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786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Shape 2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Shape 2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0" name="Shape 240"/>
          <p:cNvSpPr txBox="1">
            <a:spLocks noGrp="1"/>
          </p:cNvSpPr>
          <p:nvPr>
            <p:ph type="sldNum" idx="12"/>
          </p:nvPr>
        </p:nvSpPr>
        <p:spPr>
          <a:xfrm>
            <a:off x="9448799" y="63666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6E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0078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Shape 24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7" name="Shape 247"/>
          <p:cNvSpPr txBox="1">
            <a:spLocks noGrp="1"/>
          </p:cNvSpPr>
          <p:nvPr>
            <p:ph type="sldNum" idx="12"/>
          </p:nvPr>
        </p:nvSpPr>
        <p:spPr>
          <a:xfrm>
            <a:off x="9448799" y="63666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3 – Standard">
  <p:cSld name="1_3 – Standard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28" name="Shape 28"/>
          <p:cNvGrpSpPr/>
          <p:nvPr/>
        </p:nvGrpSpPr>
        <p:grpSpPr>
          <a:xfrm>
            <a:off x="383428" y="6472823"/>
            <a:ext cx="846683" cy="198319"/>
            <a:chOff x="1841475" y="2392725"/>
            <a:chExt cx="3928925" cy="920275"/>
          </a:xfrm>
        </p:grpSpPr>
        <p:sp>
          <p:nvSpPr>
            <p:cNvPr id="29" name="Shape 2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Shape 3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1220533" y="1200533"/>
            <a:ext cx="97776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●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492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Char char="○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492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900"/>
              <a:buFont typeface="Proxima Nova"/>
              <a:buChar char="■"/>
              <a:defRPr sz="19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6E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0078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1" name="Shape 2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9448799" y="6366668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bg>
      <p:bgPr>
        <a:solidFill>
          <a:schemeClr val="lt2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Shape 289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819235" y="0"/>
            <a:ext cx="113728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Shape 290"/>
          <p:cNvSpPr/>
          <p:nvPr/>
        </p:nvSpPr>
        <p:spPr>
          <a:xfrm>
            <a:off x="0" y="-33"/>
            <a:ext cx="12192000" cy="68580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11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Shape 291"/>
          <p:cNvCxnSpPr/>
          <p:nvPr/>
        </p:nvCxnSpPr>
        <p:spPr>
          <a:xfrm>
            <a:off x="844367" y="4146800"/>
            <a:ext cx="9852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697604" y="2316033"/>
            <a:ext cx="8211300" cy="15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Proxima Nova"/>
              <a:buNone/>
              <a:defRPr sz="5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9pPr>
          </a:lstStyle>
          <a:p>
            <a:endParaRPr/>
          </a:p>
        </p:txBody>
      </p:sp>
      <p:sp>
        <p:nvSpPr>
          <p:cNvPr id="293" name="Shape 293"/>
          <p:cNvSpPr txBox="1"/>
          <p:nvPr/>
        </p:nvSpPr>
        <p:spPr>
          <a:xfrm>
            <a:off x="6844728" y="6376067"/>
            <a:ext cx="5234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roxima Nova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94" name="Shape 294"/>
          <p:cNvGrpSpPr/>
          <p:nvPr/>
        </p:nvGrpSpPr>
        <p:grpSpPr>
          <a:xfrm>
            <a:off x="845948" y="1092436"/>
            <a:ext cx="1782553" cy="417529"/>
            <a:chOff x="1841475" y="2392725"/>
            <a:chExt cx="3928925" cy="920275"/>
          </a:xfrm>
        </p:grpSpPr>
        <p:sp>
          <p:nvSpPr>
            <p:cNvPr id="295" name="Shape 29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3" name="Shape 303"/>
          <p:cNvSpPr txBox="1">
            <a:spLocks noGrp="1"/>
          </p:cNvSpPr>
          <p:nvPr>
            <p:ph type="subTitle" idx="1"/>
          </p:nvPr>
        </p:nvSpPr>
        <p:spPr>
          <a:xfrm>
            <a:off x="697600" y="4408933"/>
            <a:ext cx="5564700" cy="18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Proxima Nova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A – Blank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1 – Divider">
    <p:bg>
      <p:bgPr>
        <a:solidFill>
          <a:schemeClr val="lt2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title"/>
          </p:nvPr>
        </p:nvSpPr>
        <p:spPr>
          <a:xfrm>
            <a:off x="891733" y="3153533"/>
            <a:ext cx="103956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Proxima Nova"/>
              <a:buNone/>
              <a:defRPr sz="5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400"/>
            </a:lvl9pPr>
          </a:lstStyle>
          <a:p>
            <a:endParaRPr/>
          </a:p>
        </p:txBody>
      </p:sp>
      <p:grpSp>
        <p:nvGrpSpPr>
          <p:cNvPr id="319" name="Shape 319"/>
          <p:cNvGrpSpPr/>
          <p:nvPr/>
        </p:nvGrpSpPr>
        <p:grpSpPr>
          <a:xfrm>
            <a:off x="383428" y="6472823"/>
            <a:ext cx="846683" cy="198319"/>
            <a:chOff x="1841475" y="2392725"/>
            <a:chExt cx="3928925" cy="920275"/>
          </a:xfrm>
        </p:grpSpPr>
        <p:sp>
          <p:nvSpPr>
            <p:cNvPr id="320" name="Shape 32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Shape 32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Shape 32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Shape 32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Shape 32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28" name="Shape 328"/>
          <p:cNvCxnSpPr/>
          <p:nvPr/>
        </p:nvCxnSpPr>
        <p:spPr>
          <a:xfrm rot="10800000">
            <a:off x="5746200" y="3007312"/>
            <a:ext cx="699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9" name="Shape 329"/>
          <p:cNvSpPr txBox="1">
            <a:spLocks noGrp="1"/>
          </p:cNvSpPr>
          <p:nvPr>
            <p:ph type="subTitle" idx="1"/>
          </p:nvPr>
        </p:nvSpPr>
        <p:spPr>
          <a:xfrm>
            <a:off x="2321200" y="2401667"/>
            <a:ext cx="7549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None/>
              <a:defRPr sz="16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B – Design Grid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Shape 3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7986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Shape 332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/>
            </a:lvl9pPr>
          </a:lstStyle>
          <a:p>
            <a:endParaRPr/>
          </a:p>
        </p:txBody>
      </p:sp>
      <p:grpSp>
        <p:nvGrpSpPr>
          <p:cNvPr id="333" name="Shape 333"/>
          <p:cNvGrpSpPr/>
          <p:nvPr/>
        </p:nvGrpSpPr>
        <p:grpSpPr>
          <a:xfrm>
            <a:off x="383428" y="6472823"/>
            <a:ext cx="846683" cy="198319"/>
            <a:chOff x="1841475" y="2392725"/>
            <a:chExt cx="3928925" cy="920275"/>
          </a:xfrm>
        </p:grpSpPr>
        <p:sp>
          <p:nvSpPr>
            <p:cNvPr id="334" name="Shape 33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Shape 33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Shape 33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Shape 33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Shape 33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Shape 33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Shape 34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Shape 34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819235" y="0"/>
            <a:ext cx="11372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-33"/>
            <a:ext cx="12192000" cy="68580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Google Shape;9;p2"/>
          <p:cNvCxnSpPr/>
          <p:nvPr/>
        </p:nvCxnSpPr>
        <p:spPr>
          <a:xfrm>
            <a:off x="844367" y="4146800"/>
            <a:ext cx="9852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697604" y="2316033"/>
            <a:ext cx="8211200" cy="15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6844728" y="6376067"/>
            <a:ext cx="5234800" cy="2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846010" y="1092517"/>
            <a:ext cx="1782684" cy="417560"/>
            <a:chOff x="1841475" y="2392725"/>
            <a:chExt cx="3928925" cy="920275"/>
          </a:xfrm>
        </p:grpSpPr>
        <p:sp>
          <p:nvSpPr>
            <p:cNvPr id="13" name="Google Shape;13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697600" y="4408933"/>
            <a:ext cx="5564800" cy="1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1694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1 – Divider">
    <p:bg>
      <p:bgPr>
        <a:solidFill>
          <a:schemeClr val="lt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891733" y="3153533"/>
            <a:ext cx="10395600" cy="2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5333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400"/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25" name="Google Shape;25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33" name="Google Shape;33;p3"/>
          <p:cNvCxnSpPr/>
          <p:nvPr/>
        </p:nvCxnSpPr>
        <p:spPr>
          <a:xfrm rot="10800000">
            <a:off x="5746200" y="3007312"/>
            <a:ext cx="6996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321200" y="2401667"/>
            <a:ext cx="7549600" cy="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30873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2 – 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0" y="0"/>
            <a:ext cx="4088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257800" y="732833"/>
            <a:ext cx="3668400" cy="19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3333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333"/>
            </a:lvl9pPr>
          </a:lstStyle>
          <a:p>
            <a:endParaRPr/>
          </a:p>
        </p:txBody>
      </p:sp>
      <p:cxnSp>
        <p:nvCxnSpPr>
          <p:cNvPr id="38" name="Google Shape;38;p4"/>
          <p:cNvCxnSpPr/>
          <p:nvPr/>
        </p:nvCxnSpPr>
        <p:spPr>
          <a:xfrm>
            <a:off x="4088007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9" name="Google Shape;39;p4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40" name="Google Shape;40;p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48" name="Google Shape;48;p4"/>
          <p:cNvCxnSpPr/>
          <p:nvPr/>
        </p:nvCxnSpPr>
        <p:spPr>
          <a:xfrm rot="10800000">
            <a:off x="394304" y="2842555"/>
            <a:ext cx="699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4"/>
          <p:cNvSpPr txBox="1">
            <a:spLocks noGrp="1"/>
          </p:cNvSpPr>
          <p:nvPr>
            <p:ph type="subTitle" idx="1"/>
          </p:nvPr>
        </p:nvSpPr>
        <p:spPr>
          <a:xfrm>
            <a:off x="257800" y="3032400"/>
            <a:ext cx="3668400" cy="19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733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20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2"/>
          </p:nvPr>
        </p:nvSpPr>
        <p:spPr>
          <a:xfrm>
            <a:off x="5080900" y="732833"/>
            <a:ext cx="6729600" cy="5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40256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402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40256" rtl="0">
              <a:lnSpc>
                <a:spcPct val="110000"/>
              </a:lnSpc>
              <a:spcBef>
                <a:spcPts val="2667"/>
              </a:spcBef>
              <a:spcAft>
                <a:spcPts val="2667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96164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A – 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4860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3 – Standard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55" name="Google Shape;55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1220533" y="1200533"/>
            <a:ext cx="97776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23323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23323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7302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5 – Split">
  <p:cSld name="1_5 – Spli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hape 39"/>
          <p:cNvCxnSpPr/>
          <p:nvPr/>
        </p:nvCxnSpPr>
        <p:spPr>
          <a:xfrm>
            <a:off x="6096000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" name="Shape 40"/>
          <p:cNvGrpSpPr/>
          <p:nvPr/>
        </p:nvGrpSpPr>
        <p:grpSpPr>
          <a:xfrm>
            <a:off x="383428" y="6472823"/>
            <a:ext cx="846683" cy="198319"/>
            <a:chOff x="1841475" y="2392725"/>
            <a:chExt cx="3928925" cy="920275"/>
          </a:xfrm>
        </p:grpSpPr>
        <p:sp>
          <p:nvSpPr>
            <p:cNvPr id="41" name="Shape 4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Shape 4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Shape 4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50" name="Shape 50"/>
          <p:cNvCxnSpPr/>
          <p:nvPr/>
        </p:nvCxnSpPr>
        <p:spPr>
          <a:xfrm rot="10800000">
            <a:off x="6096000" y="1207500"/>
            <a:ext cx="0" cy="5019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54828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65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6333333" y="1200533"/>
            <a:ext cx="54828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●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6550" algn="l" rtl="0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roxima Nova"/>
              <a:buChar char="○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6550" algn="l" rtl="0">
              <a:lnSpc>
                <a:spcPct val="110000"/>
              </a:lnSpc>
              <a:spcBef>
                <a:spcPts val="1300"/>
              </a:spcBef>
              <a:spcAft>
                <a:spcPts val="1300"/>
              </a:spcAft>
              <a:buClr>
                <a:schemeClr val="dk1"/>
              </a:buClr>
              <a:buSzPts val="1700"/>
              <a:buFont typeface="Proxima Nova"/>
              <a:buChar char="■"/>
              <a:defRPr sz="17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7 – Diagram Box"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67" name="Google Shape;67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381000" y="1209600"/>
            <a:ext cx="11426400" cy="501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cxnSp>
        <p:nvCxnSpPr>
          <p:cNvPr id="76" name="Google Shape;76;p7"/>
          <p:cNvCxnSpPr/>
          <p:nvPr/>
        </p:nvCxnSpPr>
        <p:spPr>
          <a:xfrm>
            <a:off x="11807415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7"/>
          <p:cNvCxnSpPr/>
          <p:nvPr/>
        </p:nvCxnSpPr>
        <p:spPr>
          <a:xfrm>
            <a:off x="383381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7"/>
          <p:cNvCxnSpPr/>
          <p:nvPr/>
        </p:nvCxnSpPr>
        <p:spPr>
          <a:xfrm rot="10800000">
            <a:off x="-304800" y="1231900"/>
            <a:ext cx="1524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7"/>
          <p:cNvCxnSpPr/>
          <p:nvPr/>
        </p:nvCxnSpPr>
        <p:spPr>
          <a:xfrm rot="10800000">
            <a:off x="-304800" y="6226000"/>
            <a:ext cx="1524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158462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B – Design Grid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"/>
            <a:ext cx="12192000" cy="685798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Google Shape;83;p8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84" name="Google Shape;84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2824148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C – Night Mode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9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95" name="Google Shape;95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6191859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4 – Sideba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10"/>
          <p:cNvCxnSpPr/>
          <p:nvPr/>
        </p:nvCxnSpPr>
        <p:spPr>
          <a:xfrm rot="10800000">
            <a:off x="8108500" y="1207600"/>
            <a:ext cx="0" cy="50192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Google Shape;105;p10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" name="Google Shape;106;p10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107" name="Google Shape;107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115" name="Google Shape;115;p10"/>
          <p:cNvCxnSpPr/>
          <p:nvPr/>
        </p:nvCxnSpPr>
        <p:spPr>
          <a:xfrm>
            <a:off x="8104381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0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74916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23323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233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23323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2"/>
          </p:nvPr>
        </p:nvSpPr>
        <p:spPr>
          <a:xfrm>
            <a:off x="8296167" y="1200533"/>
            <a:ext cx="36392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14856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14856" rtl="0">
              <a:lnSpc>
                <a:spcPct val="110000"/>
              </a:lnSpc>
              <a:spcBef>
                <a:spcPts val="2667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14856" rtl="0">
              <a:lnSpc>
                <a:spcPct val="110000"/>
              </a:lnSpc>
              <a:spcBef>
                <a:spcPts val="2667"/>
              </a:spcBef>
              <a:spcAft>
                <a:spcPts val="2667"/>
              </a:spcAft>
              <a:buClr>
                <a:schemeClr val="lt2"/>
              </a:buClr>
              <a:buSzPts val="1300"/>
              <a:buFont typeface="Proxima Nova"/>
              <a:buChar char="■"/>
              <a:defRPr sz="1733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73263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5 – Spli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11"/>
          <p:cNvCxnSpPr/>
          <p:nvPr/>
        </p:nvCxnSpPr>
        <p:spPr>
          <a:xfrm>
            <a:off x="6096000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" name="Google Shape;120;p11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121" name="Google Shape;121;p1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11"/>
          <p:cNvCxnSpPr/>
          <p:nvPr/>
        </p:nvCxnSpPr>
        <p:spPr>
          <a:xfrm rot="10800000">
            <a:off x="6096000" y="1207600"/>
            <a:ext cx="0" cy="50192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11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54828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14856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14856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2" name="Google Shape;132;p11"/>
          <p:cNvSpPr txBox="1">
            <a:spLocks noGrp="1"/>
          </p:cNvSpPr>
          <p:nvPr>
            <p:ph type="body" idx="2"/>
          </p:nvPr>
        </p:nvSpPr>
        <p:spPr>
          <a:xfrm>
            <a:off x="6333333" y="1200533"/>
            <a:ext cx="54828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14856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148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14856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300"/>
              <a:buFont typeface="Proxima Nova"/>
              <a:buChar char="■"/>
              <a:defRPr sz="17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70779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5 – Split w/ Image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333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Google Shape;135;p12"/>
          <p:cNvCxnSpPr/>
          <p:nvPr/>
        </p:nvCxnSpPr>
        <p:spPr>
          <a:xfrm>
            <a:off x="6096000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" name="Google Shape;136;p12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137" name="Google Shape;137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5" name="Google Shape;145;p12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57084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56728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440256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440256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440256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600"/>
              <a:buFont typeface="Proxima Nova"/>
              <a:buChar char="■"/>
              <a:defRPr sz="2133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97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6 – Column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3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149" name="Google Shape;149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57" name="Google Shape;157;p13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33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 rot="10800000">
            <a:off x="8108500" y="1207600"/>
            <a:ext cx="0" cy="50192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8104381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3"/>
          <p:cNvCxnSpPr/>
          <p:nvPr/>
        </p:nvCxnSpPr>
        <p:spPr>
          <a:xfrm rot="10800000">
            <a:off x="4090500" y="1207600"/>
            <a:ext cx="0" cy="50192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13"/>
          <p:cNvCxnSpPr/>
          <p:nvPr/>
        </p:nvCxnSpPr>
        <p:spPr>
          <a:xfrm>
            <a:off x="4090515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3"/>
          <p:cNvSpPr txBox="1"/>
          <p:nvPr/>
        </p:nvSpPr>
        <p:spPr>
          <a:xfrm>
            <a:off x="256633" y="1200533"/>
            <a:ext cx="36392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333"/>
              </a:spcAft>
              <a:buNone/>
            </a:pPr>
            <a:endParaRPr sz="1467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3" name="Google Shape;163;p13"/>
          <p:cNvSpPr txBox="1">
            <a:spLocks noGrp="1"/>
          </p:cNvSpPr>
          <p:nvPr>
            <p:ph type="body" idx="1"/>
          </p:nvPr>
        </p:nvSpPr>
        <p:spPr>
          <a:xfrm>
            <a:off x="256633" y="1200533"/>
            <a:ext cx="36392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397923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397923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397923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body" idx="2"/>
          </p:nvPr>
        </p:nvSpPr>
        <p:spPr>
          <a:xfrm>
            <a:off x="4276400" y="1200533"/>
            <a:ext cx="36392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397923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3"/>
          </p:nvPr>
        </p:nvSpPr>
        <p:spPr>
          <a:xfrm>
            <a:off x="8296167" y="1200533"/>
            <a:ext cx="3639200" cy="5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1219170" lvl="1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828754" lvl="2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2438339" lvl="3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3047924" lvl="4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3657509" lvl="5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4267093" lvl="6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4876678" lvl="7" indent="-397923" rtl="0">
              <a:lnSpc>
                <a:spcPct val="11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5486263" lvl="8" indent="-397923" rtl="0">
              <a:lnSpc>
                <a:spcPct val="110000"/>
              </a:lnSpc>
              <a:spcBef>
                <a:spcPts val="1333"/>
              </a:spcBef>
              <a:spcAft>
                <a:spcPts val="1333"/>
              </a:spcAft>
              <a:buClr>
                <a:schemeClr val="dk1"/>
              </a:buClr>
              <a:buSzPts val="1100"/>
              <a:buFont typeface="Proxima Nova"/>
              <a:buChar char="■"/>
              <a:defRPr sz="1467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67958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6933"/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571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sz="5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50165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Char char="•"/>
              <a:defRPr sz="4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635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–"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–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»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609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737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with Subtitle and Content">
  <p:cSld name="1_Title with Subtitle and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88949" y="1047761"/>
            <a:ext cx="1121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488949" y="433916"/>
            <a:ext cx="112140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88952" y="1892311"/>
            <a:ext cx="11214000" cy="40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Verdana"/>
              <a:buChar char="–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Char char="▪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Verdana"/>
              <a:buChar char="—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Verdana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, no circles">
  <p:cSld name="2_Title and Content, no circle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88949" y="433928"/>
            <a:ext cx="112140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88949" y="1432995"/>
            <a:ext cx="11214000" cy="4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Verdana"/>
              <a:buChar char="–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erdana"/>
              <a:buChar char="▪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Char char="—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Verdana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8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8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–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3"/>
          </p:nvPr>
        </p:nvSpPr>
        <p:spPr>
          <a:xfrm>
            <a:off x="6193377" y="1535113"/>
            <a:ext cx="53892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4"/>
          </p:nvPr>
        </p:nvSpPr>
        <p:spPr>
          <a:xfrm>
            <a:off x="6193377" y="2174875"/>
            <a:ext cx="53892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–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09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737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0"/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bg>
      <p:bgPr>
        <a:solidFill>
          <a:schemeClr val="lt2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819235" y="0"/>
            <a:ext cx="113728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>
            <a:off x="0" y="-33"/>
            <a:ext cx="12192000" cy="68580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372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8" name="Shape 78"/>
          <p:cNvCxnSpPr/>
          <p:nvPr/>
        </p:nvCxnSpPr>
        <p:spPr>
          <a:xfrm>
            <a:off x="844367" y="4146800"/>
            <a:ext cx="9852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697604" y="2316033"/>
            <a:ext cx="8211300" cy="15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Proxima Nova"/>
              <a:buNone/>
              <a:defRPr sz="5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6844728" y="6376067"/>
            <a:ext cx="5234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roxima Nova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81" name="Shape 81"/>
          <p:cNvGrpSpPr/>
          <p:nvPr/>
        </p:nvGrpSpPr>
        <p:grpSpPr>
          <a:xfrm>
            <a:off x="845948" y="1092435"/>
            <a:ext cx="1782565" cy="417574"/>
            <a:chOff x="1841475" y="2392725"/>
            <a:chExt cx="3928950" cy="920375"/>
          </a:xfrm>
        </p:grpSpPr>
        <p:sp>
          <p:nvSpPr>
            <p:cNvPr id="82" name="Shape 82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Shape 89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" name="Shape 90"/>
          <p:cNvSpPr txBox="1">
            <a:spLocks noGrp="1"/>
          </p:cNvSpPr>
          <p:nvPr>
            <p:ph type="subTitle" idx="1"/>
          </p:nvPr>
        </p:nvSpPr>
        <p:spPr>
          <a:xfrm>
            <a:off x="697600" y="4408933"/>
            <a:ext cx="5564700" cy="18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Proxima Nova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2 – Intro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0" y="0"/>
            <a:ext cx="40881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257800" y="732833"/>
            <a:ext cx="3668400" cy="19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roxima Nova"/>
              <a:buNone/>
              <a:defRPr sz="33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3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4" name="Shape 94"/>
          <p:cNvCxnSpPr/>
          <p:nvPr/>
        </p:nvCxnSpPr>
        <p:spPr>
          <a:xfrm>
            <a:off x="4088007" y="-286033"/>
            <a:ext cx="0" cy="15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5" name="Shape 95"/>
          <p:cNvGrpSpPr/>
          <p:nvPr/>
        </p:nvGrpSpPr>
        <p:grpSpPr>
          <a:xfrm>
            <a:off x="383428" y="6472821"/>
            <a:ext cx="846689" cy="198341"/>
            <a:chOff x="1841475" y="2392725"/>
            <a:chExt cx="3928950" cy="920375"/>
          </a:xfrm>
        </p:grpSpPr>
        <p:sp>
          <p:nvSpPr>
            <p:cNvPr id="96" name="Shape 96"/>
            <p:cNvSpPr/>
            <p:nvPr/>
          </p:nvSpPr>
          <p:spPr>
            <a:xfrm>
              <a:off x="257417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7933"/>
                  </a:lnTo>
                  <a:lnTo>
                    <a:pt x="119506" y="17933"/>
                  </a:lnTo>
                  <a:lnTo>
                    <a:pt x="119506" y="0"/>
                  </a:lnTo>
                  <a:close/>
                  <a:moveTo>
                    <a:pt x="21" y="31097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310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2816875" y="2626700"/>
              <a:ext cx="703800" cy="686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7262"/>
                  </a:lnTo>
                  <a:lnTo>
                    <a:pt x="11088" y="17262"/>
                  </a:lnTo>
                  <a:lnTo>
                    <a:pt x="38713" y="101417"/>
                  </a:lnTo>
                  <a:cubicBezTo>
                    <a:pt x="43070" y="114312"/>
                    <a:pt x="50395" y="119995"/>
                    <a:pt x="62673" y="119995"/>
                  </a:cubicBezTo>
                  <a:cubicBezTo>
                    <a:pt x="70892" y="119995"/>
                    <a:pt x="81089" y="117967"/>
                    <a:pt x="86832" y="101417"/>
                  </a:cubicBezTo>
                  <a:lnTo>
                    <a:pt x="120000" y="0"/>
                  </a:lnTo>
                  <a:lnTo>
                    <a:pt x="97128" y="0"/>
                  </a:lnTo>
                  <a:lnTo>
                    <a:pt x="68117" y="94108"/>
                  </a:lnTo>
                  <a:cubicBezTo>
                    <a:pt x="67029" y="98169"/>
                    <a:pt x="66237" y="100604"/>
                    <a:pt x="62673" y="100604"/>
                  </a:cubicBezTo>
                  <a:cubicBezTo>
                    <a:pt x="59207" y="100604"/>
                    <a:pt x="58418" y="98169"/>
                    <a:pt x="57228" y="94108"/>
                  </a:cubicBezTo>
                  <a:lnTo>
                    <a:pt x="28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3557125" y="2626700"/>
              <a:ext cx="615000" cy="685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58" y="19407"/>
                  </a:moveTo>
                  <a:cubicBezTo>
                    <a:pt x="81359" y="19407"/>
                    <a:pt x="94390" y="33736"/>
                    <a:pt x="94390" y="50908"/>
                  </a:cubicBezTo>
                  <a:lnTo>
                    <a:pt x="94390" y="69297"/>
                  </a:lnTo>
                  <a:cubicBezTo>
                    <a:pt x="94390" y="86469"/>
                    <a:pt x="81247" y="100797"/>
                    <a:pt x="60058" y="100797"/>
                  </a:cubicBezTo>
                  <a:cubicBezTo>
                    <a:pt x="38303" y="100797"/>
                    <a:pt x="25838" y="86469"/>
                    <a:pt x="25950" y="69297"/>
                  </a:cubicBezTo>
                  <a:lnTo>
                    <a:pt x="25950" y="50908"/>
                  </a:lnTo>
                  <a:cubicBezTo>
                    <a:pt x="25950" y="33736"/>
                    <a:pt x="37737" y="19407"/>
                    <a:pt x="60058" y="19407"/>
                  </a:cubicBezTo>
                  <a:close/>
                  <a:moveTo>
                    <a:pt x="60058" y="0"/>
                  </a:moveTo>
                  <a:cubicBezTo>
                    <a:pt x="24818" y="0"/>
                    <a:pt x="4" y="20934"/>
                    <a:pt x="229" y="50803"/>
                  </a:cubicBezTo>
                  <a:lnTo>
                    <a:pt x="229" y="69196"/>
                  </a:lnTo>
                  <a:cubicBezTo>
                    <a:pt x="229" y="99069"/>
                    <a:pt x="24818" y="120000"/>
                    <a:pt x="60058" y="120000"/>
                  </a:cubicBezTo>
                  <a:cubicBezTo>
                    <a:pt x="95410" y="120000"/>
                    <a:pt x="119995" y="99069"/>
                    <a:pt x="119995" y="69196"/>
                  </a:cubicBezTo>
                  <a:lnTo>
                    <a:pt x="119995" y="50803"/>
                  </a:lnTo>
                  <a:cubicBezTo>
                    <a:pt x="119995" y="20934"/>
                    <a:pt x="95410" y="0"/>
                    <a:pt x="600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4732275" y="2617400"/>
              <a:ext cx="582300" cy="679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375" y="4"/>
                  </a:moveTo>
                  <a:cubicBezTo>
                    <a:pt x="23449" y="4"/>
                    <a:pt x="0" y="20499"/>
                    <a:pt x="0" y="53392"/>
                  </a:cubicBezTo>
                  <a:lnTo>
                    <a:pt x="0" y="66302"/>
                  </a:lnTo>
                  <a:cubicBezTo>
                    <a:pt x="0" y="99196"/>
                    <a:pt x="23449" y="119995"/>
                    <a:pt x="61375" y="119995"/>
                  </a:cubicBezTo>
                  <a:cubicBezTo>
                    <a:pt x="62215" y="119995"/>
                    <a:pt x="68912" y="119995"/>
                    <a:pt x="71905" y="119691"/>
                  </a:cubicBezTo>
                  <a:lnTo>
                    <a:pt x="71905" y="99911"/>
                  </a:lnTo>
                  <a:cubicBezTo>
                    <a:pt x="70710" y="99911"/>
                    <a:pt x="62096" y="100118"/>
                    <a:pt x="61375" y="100118"/>
                  </a:cubicBezTo>
                  <a:cubicBezTo>
                    <a:pt x="40676" y="100118"/>
                    <a:pt x="26921" y="86590"/>
                    <a:pt x="26921" y="66302"/>
                  </a:cubicBezTo>
                  <a:lnTo>
                    <a:pt x="26921" y="53392"/>
                  </a:lnTo>
                  <a:cubicBezTo>
                    <a:pt x="26921" y="33100"/>
                    <a:pt x="40800" y="19577"/>
                    <a:pt x="61375" y="19577"/>
                  </a:cubicBezTo>
                  <a:cubicBezTo>
                    <a:pt x="70586" y="19577"/>
                    <a:pt x="84706" y="20190"/>
                    <a:pt x="89611" y="21112"/>
                  </a:cubicBezTo>
                  <a:lnTo>
                    <a:pt x="91048" y="21315"/>
                  </a:lnTo>
                  <a:lnTo>
                    <a:pt x="91048" y="119995"/>
                  </a:lnTo>
                  <a:lnTo>
                    <a:pt x="119881" y="119995"/>
                  </a:lnTo>
                  <a:lnTo>
                    <a:pt x="119881" y="9428"/>
                  </a:lnTo>
                  <a:cubicBezTo>
                    <a:pt x="120000" y="7381"/>
                    <a:pt x="120000" y="6662"/>
                    <a:pt x="114735" y="5435"/>
                  </a:cubicBezTo>
                  <a:cubicBezTo>
                    <a:pt x="100377" y="2259"/>
                    <a:pt x="77886" y="4"/>
                    <a:pt x="61375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5448725" y="2392725"/>
              <a:ext cx="139800" cy="90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" y="0"/>
                  </a:moveTo>
                  <a:lnTo>
                    <a:pt x="21" y="119996"/>
                  </a:lnTo>
                  <a:lnTo>
                    <a:pt x="120000" y="11999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841475" y="2392725"/>
              <a:ext cx="617700" cy="904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119996"/>
                  </a:lnTo>
                  <a:lnTo>
                    <a:pt x="28194" y="119996"/>
                  </a:lnTo>
                  <a:lnTo>
                    <a:pt x="28194" y="16714"/>
                  </a:lnTo>
                  <a:lnTo>
                    <a:pt x="44773" y="16714"/>
                  </a:lnTo>
                  <a:cubicBezTo>
                    <a:pt x="48270" y="16714"/>
                    <a:pt x="51203" y="16790"/>
                    <a:pt x="54359" y="16867"/>
                  </a:cubicBezTo>
                  <a:cubicBezTo>
                    <a:pt x="78834" y="17175"/>
                    <a:pt x="90785" y="23798"/>
                    <a:pt x="90785" y="36815"/>
                  </a:cubicBezTo>
                  <a:lnTo>
                    <a:pt x="90785" y="38281"/>
                  </a:lnTo>
                  <a:cubicBezTo>
                    <a:pt x="90785" y="50292"/>
                    <a:pt x="81087" y="58305"/>
                    <a:pt x="54471" y="58305"/>
                  </a:cubicBezTo>
                  <a:lnTo>
                    <a:pt x="46580" y="58305"/>
                  </a:lnTo>
                  <a:lnTo>
                    <a:pt x="46580" y="74479"/>
                  </a:lnTo>
                  <a:cubicBezTo>
                    <a:pt x="49396" y="74555"/>
                    <a:pt x="51878" y="74631"/>
                    <a:pt x="54582" y="74631"/>
                  </a:cubicBezTo>
                  <a:cubicBezTo>
                    <a:pt x="92931" y="74631"/>
                    <a:pt x="119995" y="64311"/>
                    <a:pt x="119995" y="38509"/>
                  </a:cubicBezTo>
                  <a:lnTo>
                    <a:pt x="119995" y="36971"/>
                  </a:lnTo>
                  <a:cubicBezTo>
                    <a:pt x="119883" y="10012"/>
                    <a:pt x="90450" y="0"/>
                    <a:pt x="477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4278825" y="2482125"/>
              <a:ext cx="369300" cy="81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6038" y="3"/>
                  </a:moveTo>
                  <a:lnTo>
                    <a:pt x="0" y="2741"/>
                  </a:lnTo>
                  <a:lnTo>
                    <a:pt x="0" y="94751"/>
                  </a:lnTo>
                  <a:cubicBezTo>
                    <a:pt x="0" y="112209"/>
                    <a:pt x="19058" y="120000"/>
                    <a:pt x="61888" y="120000"/>
                  </a:cubicBezTo>
                  <a:lnTo>
                    <a:pt x="120000" y="120000"/>
                  </a:lnTo>
                  <a:lnTo>
                    <a:pt x="120000" y="104079"/>
                  </a:lnTo>
                  <a:lnTo>
                    <a:pt x="77170" y="104079"/>
                  </a:lnTo>
                  <a:cubicBezTo>
                    <a:pt x="58679" y="104079"/>
                    <a:pt x="46038" y="103736"/>
                    <a:pt x="46038" y="94751"/>
                  </a:cubicBezTo>
                  <a:lnTo>
                    <a:pt x="46038" y="37233"/>
                  </a:lnTo>
                  <a:lnTo>
                    <a:pt x="120000" y="37233"/>
                  </a:lnTo>
                  <a:lnTo>
                    <a:pt x="120000" y="21312"/>
                  </a:lnTo>
                  <a:lnTo>
                    <a:pt x="46038" y="21312"/>
                  </a:lnTo>
                  <a:lnTo>
                    <a:pt x="46038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5652525" y="3180600"/>
              <a:ext cx="117900" cy="117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755" y="32659"/>
                  </a:moveTo>
                  <a:cubicBezTo>
                    <a:pt x="69760" y="32659"/>
                    <a:pt x="75664" y="37416"/>
                    <a:pt x="75664" y="46342"/>
                  </a:cubicBezTo>
                  <a:cubicBezTo>
                    <a:pt x="75664" y="55242"/>
                    <a:pt x="69760" y="60588"/>
                    <a:pt x="58511" y="60588"/>
                  </a:cubicBezTo>
                  <a:lnTo>
                    <a:pt x="46116" y="60588"/>
                  </a:lnTo>
                  <a:lnTo>
                    <a:pt x="46116" y="32659"/>
                  </a:lnTo>
                  <a:close/>
                  <a:moveTo>
                    <a:pt x="40212" y="26726"/>
                  </a:moveTo>
                  <a:lnTo>
                    <a:pt x="40212" y="90869"/>
                  </a:lnTo>
                  <a:lnTo>
                    <a:pt x="47287" y="90869"/>
                  </a:lnTo>
                  <a:lnTo>
                    <a:pt x="47287" y="66521"/>
                  </a:lnTo>
                  <a:lnTo>
                    <a:pt x="62659" y="65933"/>
                  </a:lnTo>
                  <a:lnTo>
                    <a:pt x="78617" y="90869"/>
                  </a:lnTo>
                  <a:lnTo>
                    <a:pt x="86303" y="90869"/>
                  </a:lnTo>
                  <a:lnTo>
                    <a:pt x="69760" y="64143"/>
                  </a:lnTo>
                  <a:cubicBezTo>
                    <a:pt x="76835" y="61176"/>
                    <a:pt x="82765" y="55242"/>
                    <a:pt x="82765" y="45728"/>
                  </a:cubicBezTo>
                  <a:cubicBezTo>
                    <a:pt x="82765" y="33861"/>
                    <a:pt x="74494" y="26726"/>
                    <a:pt x="58511" y="26726"/>
                  </a:cubicBezTo>
                  <a:close/>
                  <a:moveTo>
                    <a:pt x="59707" y="7723"/>
                  </a:moveTo>
                  <a:cubicBezTo>
                    <a:pt x="88084" y="7723"/>
                    <a:pt x="110532" y="31483"/>
                    <a:pt x="110532" y="59411"/>
                  </a:cubicBezTo>
                  <a:cubicBezTo>
                    <a:pt x="110532" y="87314"/>
                    <a:pt x="88084" y="110485"/>
                    <a:pt x="59707" y="110485"/>
                  </a:cubicBezTo>
                  <a:cubicBezTo>
                    <a:pt x="31915" y="110485"/>
                    <a:pt x="8882" y="87314"/>
                    <a:pt x="8882" y="59411"/>
                  </a:cubicBezTo>
                  <a:cubicBezTo>
                    <a:pt x="8882" y="30895"/>
                    <a:pt x="31915" y="7723"/>
                    <a:pt x="59707" y="7723"/>
                  </a:cubicBezTo>
                  <a:close/>
                  <a:moveTo>
                    <a:pt x="59707" y="0"/>
                  </a:moveTo>
                  <a:cubicBezTo>
                    <a:pt x="26595" y="0"/>
                    <a:pt x="0" y="26726"/>
                    <a:pt x="0" y="60000"/>
                  </a:cubicBezTo>
                  <a:cubicBezTo>
                    <a:pt x="0" y="92659"/>
                    <a:pt x="26595" y="119974"/>
                    <a:pt x="59707" y="119974"/>
                  </a:cubicBezTo>
                  <a:cubicBezTo>
                    <a:pt x="93404" y="119974"/>
                    <a:pt x="120000" y="92659"/>
                    <a:pt x="120000" y="60000"/>
                  </a:cubicBezTo>
                  <a:cubicBezTo>
                    <a:pt x="120000" y="26726"/>
                    <a:pt x="93404" y="0"/>
                    <a:pt x="59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4" name="Shape 104"/>
          <p:cNvCxnSpPr/>
          <p:nvPr/>
        </p:nvCxnSpPr>
        <p:spPr>
          <a:xfrm rot="10800000">
            <a:off x="394304" y="2842555"/>
            <a:ext cx="699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Shape 105"/>
          <p:cNvSpPr txBox="1">
            <a:spLocks noGrp="1"/>
          </p:cNvSpPr>
          <p:nvPr>
            <p:ph type="subTitle" idx="1"/>
          </p:nvPr>
        </p:nvSpPr>
        <p:spPr>
          <a:xfrm>
            <a:off x="257800" y="3032400"/>
            <a:ext cx="3668400" cy="19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"/>
              <a:buNone/>
              <a:defRPr sz="17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5080900" y="732833"/>
            <a:ext cx="6729600" cy="5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619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●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61950" algn="l" rtl="0">
              <a:lnSpc>
                <a:spcPct val="11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roxima Nova"/>
              <a:buChar char="○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61950" algn="l" rtl="0">
              <a:lnSpc>
                <a:spcPct val="110000"/>
              </a:lnSpc>
              <a:spcBef>
                <a:spcPts val="2700"/>
              </a:spcBef>
              <a:spcAft>
                <a:spcPts val="2700"/>
              </a:spcAft>
              <a:buClr>
                <a:schemeClr val="dk1"/>
              </a:buClr>
              <a:buSzPts val="2100"/>
              <a:buFont typeface="Proxima Nova"/>
              <a:buChar char="■"/>
              <a:defRPr sz="2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3" r:id="rId3"/>
    <p:sldLayoutId id="214748368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24623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>
            <a:spLocks noGrp="1"/>
          </p:cNvSpPr>
          <p:nvPr>
            <p:ph type="subTitle" idx="1"/>
          </p:nvPr>
        </p:nvSpPr>
        <p:spPr>
          <a:xfrm>
            <a:off x="697600" y="4408933"/>
            <a:ext cx="5564700" cy="18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Proxima Nova"/>
              <a:buNone/>
            </a:pPr>
            <a:r>
              <a:rPr lang="en-US" sz="2000" b="0" i="0" u="none" strike="noStrike" cap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Platform Architecture Team</a:t>
            </a:r>
            <a:endParaRPr sz="2000" b="0" i="0" u="none" strike="noStrike" cap="none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7" name="Shape 347"/>
          <p:cNvSpPr txBox="1">
            <a:spLocks noGrp="1"/>
          </p:cNvSpPr>
          <p:nvPr>
            <p:ph type="title"/>
          </p:nvPr>
        </p:nvSpPr>
        <p:spPr>
          <a:xfrm>
            <a:off x="621400" y="3546275"/>
            <a:ext cx="9672000" cy="15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Proxima Nova"/>
              <a:buNone/>
            </a:pPr>
            <a:r>
              <a:rPr lang="en-US" dirty="0"/>
              <a:t>Running .NET Apps on PAS</a:t>
            </a:r>
            <a:endParaRPr sz="5300" b="1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6E"/>
              </a:buClr>
              <a:buSzPts val="2400"/>
              <a:buFont typeface="Arial"/>
              <a:buNone/>
            </a:pPr>
            <a:endParaRPr sz="24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Proxima Nova"/>
              <a:buNone/>
            </a:pPr>
            <a:endParaRPr sz="4300" b="0" dirty="0"/>
          </a:p>
        </p:txBody>
      </p:sp>
      <p:sp>
        <p:nvSpPr>
          <p:cNvPr id="348" name="Shape 348"/>
          <p:cNvSpPr/>
          <p:nvPr/>
        </p:nvSpPr>
        <p:spPr>
          <a:xfrm>
            <a:off x="10293408" y="2350117"/>
            <a:ext cx="1499700" cy="14997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9025" tIns="19025" rIns="19025" bIns="190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Shape 585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Shape 586"/>
          <p:cNvSpPr/>
          <p:nvPr/>
        </p:nvSpPr>
        <p:spPr>
          <a:xfrm>
            <a:off x="0" y="-33"/>
            <a:ext cx="12192000" cy="68580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11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Shape 587"/>
          <p:cNvSpPr txBox="1"/>
          <p:nvPr/>
        </p:nvSpPr>
        <p:spPr>
          <a:xfrm>
            <a:off x="891733" y="3384667"/>
            <a:ext cx="103956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53E"/>
              </a:buClr>
              <a:buSzPts val="3300"/>
              <a:buFont typeface="Proxima Nova"/>
              <a:buNone/>
            </a:pPr>
            <a:r>
              <a:rPr lang="en-US" sz="3300" b="0" i="0" u="none" strike="noStrike" cap="none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3300" b="0" i="0" u="none" strike="noStrike" cap="none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88" name="Shape 588"/>
          <p:cNvCxnSpPr/>
          <p:nvPr/>
        </p:nvCxnSpPr>
        <p:spPr>
          <a:xfrm>
            <a:off x="5603409" y="3098448"/>
            <a:ext cx="9852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89" name="Shape 589"/>
          <p:cNvGrpSpPr/>
          <p:nvPr/>
        </p:nvGrpSpPr>
        <p:grpSpPr>
          <a:xfrm>
            <a:off x="4908225" y="2021422"/>
            <a:ext cx="2488188" cy="582810"/>
            <a:chOff x="1841475" y="2392725"/>
            <a:chExt cx="3928925" cy="920275"/>
          </a:xfrm>
        </p:grpSpPr>
        <p:sp>
          <p:nvSpPr>
            <p:cNvPr id="590" name="Shape 59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Shape 59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Shape 59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Shape 59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Shape 59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Shape 595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Shape 59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8" name="Shape 598"/>
          <p:cNvSpPr txBox="1"/>
          <p:nvPr/>
        </p:nvSpPr>
        <p:spPr>
          <a:xfrm>
            <a:off x="6844728" y="6376067"/>
            <a:ext cx="5234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Proxima Nova"/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8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74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.NET Framework and .NET Core</a:t>
            </a:r>
            <a:endParaRPr/>
          </a:p>
        </p:txBody>
      </p:sp>
      <p:sp>
        <p:nvSpPr>
          <p:cNvPr id="804" name="Google Shape;804;p74"/>
          <p:cNvSpPr txBox="1"/>
          <p:nvPr/>
        </p:nvSpPr>
        <p:spPr>
          <a:xfrm>
            <a:off x="2332767" y="38303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867" b="1">
                <a:latin typeface="Proxima Nova"/>
                <a:ea typeface="Proxima Nova"/>
                <a:cs typeface="Proxima Nova"/>
                <a:sym typeface="Proxima Nova"/>
              </a:rPr>
              <a:t>.NET Framework</a:t>
            </a:r>
            <a:endParaRPr sz="1867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805" name="Google Shape;805;p74"/>
          <p:cNvCxnSpPr/>
          <p:nvPr/>
        </p:nvCxnSpPr>
        <p:spPr>
          <a:xfrm>
            <a:off x="4596267" y="2896433"/>
            <a:ext cx="0" cy="27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6" name="Google Shape;806;p74"/>
          <p:cNvSpPr txBox="1"/>
          <p:nvPr/>
        </p:nvSpPr>
        <p:spPr>
          <a:xfrm>
            <a:off x="2332767" y="48432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867" b="1">
                <a:latin typeface="Proxima Nova"/>
                <a:ea typeface="Proxima Nova"/>
                <a:cs typeface="Proxima Nova"/>
                <a:sym typeface="Proxima Nova"/>
              </a:rPr>
              <a:t>.NET Core</a:t>
            </a:r>
            <a:endParaRPr sz="1867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807" name="Google Shape;807;p74"/>
          <p:cNvCxnSpPr/>
          <p:nvPr/>
        </p:nvCxnSpPr>
        <p:spPr>
          <a:xfrm>
            <a:off x="7237867" y="2896433"/>
            <a:ext cx="0" cy="27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8" name="Google Shape;808;p74"/>
          <p:cNvSpPr txBox="1"/>
          <p:nvPr/>
        </p:nvSpPr>
        <p:spPr>
          <a:xfrm>
            <a:off x="4600267" y="2040667"/>
            <a:ext cx="2637600" cy="7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Pivotal Application Service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809" name="Google Shape;809;p74"/>
          <p:cNvCxnSpPr/>
          <p:nvPr/>
        </p:nvCxnSpPr>
        <p:spPr>
          <a:xfrm>
            <a:off x="9879467" y="2896433"/>
            <a:ext cx="0" cy="27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0" name="Google Shape;810;p74"/>
          <p:cNvSpPr txBox="1"/>
          <p:nvPr/>
        </p:nvSpPr>
        <p:spPr>
          <a:xfrm>
            <a:off x="7241867" y="2040667"/>
            <a:ext cx="2637600" cy="7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Pivotal Application Service for Windows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1" name="Google Shape;811;p74"/>
          <p:cNvSpPr txBox="1"/>
          <p:nvPr/>
        </p:nvSpPr>
        <p:spPr>
          <a:xfrm>
            <a:off x="2332767" y="2951616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867">
                <a:latin typeface="Proxima Nova"/>
                <a:ea typeface="Proxima Nova"/>
                <a:cs typeface="Proxima Nova"/>
                <a:sym typeface="Proxima Nova"/>
              </a:rPr>
              <a:t>Framework  /  OS</a:t>
            </a:r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2" name="Google Shape;812;p74"/>
          <p:cNvSpPr txBox="1"/>
          <p:nvPr/>
        </p:nvSpPr>
        <p:spPr>
          <a:xfrm>
            <a:off x="4771167" y="38303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endParaRPr sz="1867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3" name="Google Shape;813;p74"/>
          <p:cNvSpPr txBox="1"/>
          <p:nvPr/>
        </p:nvSpPr>
        <p:spPr>
          <a:xfrm>
            <a:off x="4604772" y="48432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.NET Core Buildpack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4" name="Google Shape;814;p74"/>
          <p:cNvSpPr txBox="1"/>
          <p:nvPr/>
        </p:nvSpPr>
        <p:spPr>
          <a:xfrm>
            <a:off x="4604772" y="2951616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Ubuntu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5" name="Google Shape;815;p74"/>
          <p:cNvSpPr txBox="1"/>
          <p:nvPr/>
        </p:nvSpPr>
        <p:spPr>
          <a:xfrm>
            <a:off x="7246367" y="2951600"/>
            <a:ext cx="25776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Windows Server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6" name="Google Shape;816;p74"/>
          <p:cNvSpPr txBox="1"/>
          <p:nvPr/>
        </p:nvSpPr>
        <p:spPr>
          <a:xfrm>
            <a:off x="7234104" y="38303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 dirty="0">
                <a:latin typeface="Proxima Nova"/>
                <a:ea typeface="Proxima Nova"/>
                <a:cs typeface="Proxima Nova"/>
                <a:sym typeface="Proxima Nova"/>
              </a:rPr>
              <a:t>HWC buildpack</a:t>
            </a:r>
            <a:endParaRPr sz="16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7" name="Google Shape;817;p74"/>
          <p:cNvSpPr txBox="1"/>
          <p:nvPr/>
        </p:nvSpPr>
        <p:spPr>
          <a:xfrm>
            <a:off x="7246372" y="4843267"/>
            <a:ext cx="21592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Binary buildpack w/ self-hosted app</a:t>
            </a:r>
            <a:endParaRPr sz="160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818" name="Google Shape;818;p74"/>
          <p:cNvCxnSpPr/>
          <p:nvPr/>
        </p:nvCxnSpPr>
        <p:spPr>
          <a:xfrm>
            <a:off x="2308200" y="2890300"/>
            <a:ext cx="7575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9" name="Google Shape;819;p74"/>
          <p:cNvCxnSpPr/>
          <p:nvPr/>
        </p:nvCxnSpPr>
        <p:spPr>
          <a:xfrm>
            <a:off x="2308200" y="3499900"/>
            <a:ext cx="7575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86"/>
          <p:cNvSpPr/>
          <p:nvPr/>
        </p:nvSpPr>
        <p:spPr>
          <a:xfrm rot="-2700000">
            <a:off x="3275995" y="4432162"/>
            <a:ext cx="819679" cy="819679"/>
          </a:xfrm>
          <a:prstGeom prst="teardrop">
            <a:avLst>
              <a:gd name="adj" fmla="val 10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54" name="Google Shape;954;p86"/>
          <p:cNvSpPr/>
          <p:nvPr/>
        </p:nvSpPr>
        <p:spPr>
          <a:xfrm>
            <a:off x="3823233" y="4524851"/>
            <a:ext cx="725200" cy="23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55" name="Google Shape;955;p86"/>
          <p:cNvSpPr/>
          <p:nvPr/>
        </p:nvSpPr>
        <p:spPr>
          <a:xfrm>
            <a:off x="8728600" y="2950683"/>
            <a:ext cx="1958800" cy="20072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56" name="Google Shape;956;p86"/>
          <p:cNvSpPr/>
          <p:nvPr/>
        </p:nvSpPr>
        <p:spPr>
          <a:xfrm>
            <a:off x="9860600" y="3665533"/>
            <a:ext cx="1306400" cy="73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57" name="Google Shape;957;p86"/>
          <p:cNvSpPr txBox="1">
            <a:spLocks noGrp="1"/>
          </p:cNvSpPr>
          <p:nvPr>
            <p:ph type="title"/>
          </p:nvPr>
        </p:nvSpPr>
        <p:spPr>
          <a:xfrm>
            <a:off x="256633" y="303300"/>
            <a:ext cx="11550800" cy="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.NET in PCF’s Buildpack App Lifecycle</a:t>
            </a:r>
            <a:endParaRPr sz="3200" b="1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58" name="Google Shape;958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922" y="4538517"/>
            <a:ext cx="974701" cy="1491068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86"/>
          <p:cNvSpPr/>
          <p:nvPr/>
        </p:nvSpPr>
        <p:spPr>
          <a:xfrm>
            <a:off x="4521300" y="2950667"/>
            <a:ext cx="1043200" cy="1069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60" name="Google Shape;960;p86"/>
          <p:cNvSpPr txBox="1"/>
          <p:nvPr/>
        </p:nvSpPr>
        <p:spPr>
          <a:xfrm>
            <a:off x="1738633" y="4903000"/>
            <a:ext cx="1254000" cy="6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Your .NET build artifacts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1" name="Google Shape;961;p86"/>
          <p:cNvSpPr/>
          <p:nvPr/>
        </p:nvSpPr>
        <p:spPr>
          <a:xfrm>
            <a:off x="3328433" y="1783733"/>
            <a:ext cx="3282800" cy="548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62" name="Google Shape;962;p86"/>
          <p:cNvSpPr txBox="1"/>
          <p:nvPr/>
        </p:nvSpPr>
        <p:spPr>
          <a:xfrm>
            <a:off x="4040800" y="1419533"/>
            <a:ext cx="1958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Platform Blobstore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3" name="Google Shape;963;p86"/>
          <p:cNvSpPr txBox="1"/>
          <p:nvPr/>
        </p:nvSpPr>
        <p:spPr>
          <a:xfrm>
            <a:off x="3024800" y="5225783"/>
            <a:ext cx="16372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HWC Buildpack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4" name="Google Shape;964;p86"/>
          <p:cNvSpPr txBox="1"/>
          <p:nvPr/>
        </p:nvSpPr>
        <p:spPr>
          <a:xfrm>
            <a:off x="4621700" y="3555164"/>
            <a:ext cx="8424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Droplet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5" name="Google Shape;965;p86"/>
          <p:cNvSpPr txBox="1"/>
          <p:nvPr/>
        </p:nvSpPr>
        <p:spPr>
          <a:xfrm>
            <a:off x="4472500" y="2356700"/>
            <a:ext cx="1140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Staging VM (Windows)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66" name="Google Shape;966;p86"/>
          <p:cNvGrpSpPr/>
          <p:nvPr/>
        </p:nvGrpSpPr>
        <p:grpSpPr>
          <a:xfrm>
            <a:off x="1878733" y="4580804"/>
            <a:ext cx="332800" cy="321056"/>
            <a:chOff x="935800" y="2744975"/>
            <a:chExt cx="249600" cy="304800"/>
          </a:xfrm>
        </p:grpSpPr>
        <p:cxnSp>
          <p:nvCxnSpPr>
            <p:cNvPr id="967" name="Google Shape;967;p86"/>
            <p:cNvCxnSpPr/>
            <p:nvPr/>
          </p:nvCxnSpPr>
          <p:spPr>
            <a:xfrm>
              <a:off x="935800" y="2744975"/>
              <a:ext cx="2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8" name="Google Shape;968;p86"/>
            <p:cNvCxnSpPr/>
            <p:nvPr/>
          </p:nvCxnSpPr>
          <p:spPr>
            <a:xfrm>
              <a:off x="935800" y="2821175"/>
              <a:ext cx="2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9" name="Google Shape;969;p86"/>
            <p:cNvCxnSpPr/>
            <p:nvPr/>
          </p:nvCxnSpPr>
          <p:spPr>
            <a:xfrm>
              <a:off x="935800" y="2897375"/>
              <a:ext cx="2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" name="Google Shape;970;p86"/>
            <p:cNvCxnSpPr/>
            <p:nvPr/>
          </p:nvCxnSpPr>
          <p:spPr>
            <a:xfrm>
              <a:off x="935800" y="2973575"/>
              <a:ext cx="2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1" name="Google Shape;971;p86"/>
            <p:cNvCxnSpPr/>
            <p:nvPr/>
          </p:nvCxnSpPr>
          <p:spPr>
            <a:xfrm>
              <a:off x="935800" y="3049775"/>
              <a:ext cx="2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2" name="Google Shape;972;p86"/>
          <p:cNvGrpSpPr/>
          <p:nvPr/>
        </p:nvGrpSpPr>
        <p:grpSpPr>
          <a:xfrm>
            <a:off x="3472199" y="1897204"/>
            <a:ext cx="332800" cy="321056"/>
            <a:chOff x="935800" y="2744975"/>
            <a:chExt cx="249600" cy="304800"/>
          </a:xfrm>
        </p:grpSpPr>
        <p:cxnSp>
          <p:nvCxnSpPr>
            <p:cNvPr id="973" name="Google Shape;973;p86"/>
            <p:cNvCxnSpPr/>
            <p:nvPr/>
          </p:nvCxnSpPr>
          <p:spPr>
            <a:xfrm>
              <a:off x="935800" y="2744975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" name="Google Shape;974;p86"/>
            <p:cNvCxnSpPr/>
            <p:nvPr/>
          </p:nvCxnSpPr>
          <p:spPr>
            <a:xfrm>
              <a:off x="935800" y="2821175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5" name="Google Shape;975;p86"/>
            <p:cNvCxnSpPr/>
            <p:nvPr/>
          </p:nvCxnSpPr>
          <p:spPr>
            <a:xfrm>
              <a:off x="935800" y="2897375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6" name="Google Shape;976;p86"/>
            <p:cNvCxnSpPr/>
            <p:nvPr/>
          </p:nvCxnSpPr>
          <p:spPr>
            <a:xfrm>
              <a:off x="935800" y="2973575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7" name="Google Shape;977;p86"/>
            <p:cNvCxnSpPr/>
            <p:nvPr/>
          </p:nvCxnSpPr>
          <p:spPr>
            <a:xfrm>
              <a:off x="935800" y="3049775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978" name="Google Shape;978;p86"/>
          <p:cNvCxnSpPr/>
          <p:nvPr/>
        </p:nvCxnSpPr>
        <p:spPr>
          <a:xfrm rot="10800000" flipH="1">
            <a:off x="3924500" y="3861667"/>
            <a:ext cx="548000" cy="548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79" name="Google Shape;979;p86"/>
          <p:cNvGrpSpPr/>
          <p:nvPr/>
        </p:nvGrpSpPr>
        <p:grpSpPr>
          <a:xfrm>
            <a:off x="4804100" y="3192065"/>
            <a:ext cx="477600" cy="477600"/>
            <a:chOff x="2328375" y="2763150"/>
            <a:chExt cx="358200" cy="358200"/>
          </a:xfrm>
        </p:grpSpPr>
        <p:sp>
          <p:nvSpPr>
            <p:cNvPr id="980" name="Google Shape;980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981" name="Google Shape;981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2" name="Google Shape;982;p86"/>
            <p:cNvCxnSpPr>
              <a:stCxn id="980" idx="6"/>
              <a:endCxn id="980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3" name="Google Shape;983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4" name="Google Shape;984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5" name="Google Shape;985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6" name="Google Shape;986;p86"/>
          <p:cNvGrpSpPr/>
          <p:nvPr/>
        </p:nvGrpSpPr>
        <p:grpSpPr>
          <a:xfrm>
            <a:off x="6036481" y="1842500"/>
            <a:ext cx="477600" cy="477600"/>
            <a:chOff x="2328375" y="2763150"/>
            <a:chExt cx="358200" cy="358200"/>
          </a:xfrm>
        </p:grpSpPr>
        <p:sp>
          <p:nvSpPr>
            <p:cNvPr id="987" name="Google Shape;987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988" name="Google Shape;988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9" name="Google Shape;989;p86"/>
            <p:cNvCxnSpPr>
              <a:stCxn id="987" idx="6"/>
              <a:endCxn id="987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0" name="Google Shape;990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1" name="Google Shape;991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2" name="Google Shape;992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993" name="Google Shape;993;p86"/>
          <p:cNvCxnSpPr/>
          <p:nvPr/>
        </p:nvCxnSpPr>
        <p:spPr>
          <a:xfrm rot="10800000" flipH="1">
            <a:off x="5464100" y="2385867"/>
            <a:ext cx="685200" cy="685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4" name="Google Shape;994;p86"/>
          <p:cNvSpPr/>
          <p:nvPr/>
        </p:nvSpPr>
        <p:spPr>
          <a:xfrm>
            <a:off x="8720633" y="826416"/>
            <a:ext cx="1958800" cy="20072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95" name="Google Shape;995;p86"/>
          <p:cNvSpPr txBox="1"/>
          <p:nvPr/>
        </p:nvSpPr>
        <p:spPr>
          <a:xfrm>
            <a:off x="10679433" y="828500"/>
            <a:ext cx="11408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Windows Diego cell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6" name="Google Shape;996;p86"/>
          <p:cNvSpPr txBox="1"/>
          <p:nvPr/>
        </p:nvSpPr>
        <p:spPr>
          <a:xfrm>
            <a:off x="763929" y="4086547"/>
            <a:ext cx="15784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PS&gt; cf push</a:t>
            </a: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97" name="Google Shape;997;p86"/>
          <p:cNvSpPr/>
          <p:nvPr/>
        </p:nvSpPr>
        <p:spPr>
          <a:xfrm>
            <a:off x="7050833" y="2950667"/>
            <a:ext cx="1043200" cy="1069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98" name="Google Shape;998;p86"/>
          <p:cNvSpPr txBox="1"/>
          <p:nvPr/>
        </p:nvSpPr>
        <p:spPr>
          <a:xfrm>
            <a:off x="7002033" y="2438433"/>
            <a:ext cx="1140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999" name="Google Shape;999;p86"/>
          <p:cNvCxnSpPr/>
          <p:nvPr/>
        </p:nvCxnSpPr>
        <p:spPr>
          <a:xfrm>
            <a:off x="6431033" y="2406600"/>
            <a:ext cx="734800" cy="734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0" name="Google Shape;1000;p86"/>
          <p:cNvCxnSpPr/>
          <p:nvPr/>
        </p:nvCxnSpPr>
        <p:spPr>
          <a:xfrm rot="10800000" flipH="1">
            <a:off x="8043300" y="2364733"/>
            <a:ext cx="725200" cy="7384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001" name="Google Shape;1001;p86"/>
          <p:cNvCxnSpPr/>
          <p:nvPr/>
        </p:nvCxnSpPr>
        <p:spPr>
          <a:xfrm rot="10800000" flipH="1">
            <a:off x="8024567" y="3461967"/>
            <a:ext cx="1423200" cy="1320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02" name="Google Shape;1002;p86"/>
          <p:cNvSpPr txBox="1"/>
          <p:nvPr/>
        </p:nvSpPr>
        <p:spPr>
          <a:xfrm>
            <a:off x="6962585" y="2340184"/>
            <a:ext cx="1140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Diego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Auctioneer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3" name="Google Shape;1003;p86"/>
          <p:cNvSpPr/>
          <p:nvPr/>
        </p:nvSpPr>
        <p:spPr>
          <a:xfrm>
            <a:off x="10023993" y="9401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04" name="Google Shape;1004;p86"/>
          <p:cNvGrpSpPr/>
          <p:nvPr/>
        </p:nvGrpSpPr>
        <p:grpSpPr>
          <a:xfrm>
            <a:off x="10055833" y="1014365"/>
            <a:ext cx="477600" cy="477600"/>
            <a:chOff x="2328375" y="2763150"/>
            <a:chExt cx="358200" cy="358200"/>
          </a:xfrm>
        </p:grpSpPr>
        <p:sp>
          <p:nvSpPr>
            <p:cNvPr id="1005" name="Google Shape;1005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06" name="Google Shape;1006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7" name="Google Shape;1007;p86"/>
            <p:cNvCxnSpPr>
              <a:stCxn id="1005" idx="6"/>
              <a:endCxn id="1005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8" name="Google Shape;1008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9" name="Google Shape;1009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0" name="Google Shape;1010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11" name="Google Shape;1011;p86"/>
          <p:cNvSpPr/>
          <p:nvPr/>
        </p:nvSpPr>
        <p:spPr>
          <a:xfrm>
            <a:off x="10018693" y="15557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12" name="Google Shape;1012;p86"/>
          <p:cNvGrpSpPr/>
          <p:nvPr/>
        </p:nvGrpSpPr>
        <p:grpSpPr>
          <a:xfrm>
            <a:off x="10050533" y="1629965"/>
            <a:ext cx="477600" cy="477600"/>
            <a:chOff x="2328375" y="2763150"/>
            <a:chExt cx="358200" cy="358200"/>
          </a:xfrm>
        </p:grpSpPr>
        <p:sp>
          <p:nvSpPr>
            <p:cNvPr id="1013" name="Google Shape;1013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14" name="Google Shape;1014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5" name="Google Shape;1015;p86"/>
            <p:cNvCxnSpPr>
              <a:stCxn id="1013" idx="6"/>
              <a:endCxn id="1013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6" name="Google Shape;1016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7" name="Google Shape;1017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8" name="Google Shape;1018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19" name="Google Shape;1019;p86"/>
          <p:cNvSpPr/>
          <p:nvPr/>
        </p:nvSpPr>
        <p:spPr>
          <a:xfrm>
            <a:off x="10018693" y="21675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20" name="Google Shape;1020;p86"/>
          <p:cNvGrpSpPr/>
          <p:nvPr/>
        </p:nvGrpSpPr>
        <p:grpSpPr>
          <a:xfrm>
            <a:off x="10050533" y="2241765"/>
            <a:ext cx="477600" cy="477600"/>
            <a:chOff x="2328375" y="2763150"/>
            <a:chExt cx="358200" cy="358200"/>
          </a:xfrm>
        </p:grpSpPr>
        <p:sp>
          <p:nvSpPr>
            <p:cNvPr id="1021" name="Google Shape;1021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22" name="Google Shape;1022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3" name="Google Shape;1023;p86"/>
            <p:cNvCxnSpPr>
              <a:stCxn id="1021" idx="6"/>
              <a:endCxn id="1021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4" name="Google Shape;1024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5" name="Google Shape;1025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6" name="Google Shape;1026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27" name="Google Shape;1027;p86"/>
          <p:cNvSpPr txBox="1"/>
          <p:nvPr/>
        </p:nvSpPr>
        <p:spPr>
          <a:xfrm>
            <a:off x="10687400" y="2952767"/>
            <a:ext cx="1140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Windows Diego cell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028" name="Google Shape;1028;p86"/>
          <p:cNvGrpSpPr/>
          <p:nvPr/>
        </p:nvGrpSpPr>
        <p:grpSpPr>
          <a:xfrm>
            <a:off x="9412660" y="3073733"/>
            <a:ext cx="548000" cy="561600"/>
            <a:chOff x="7447770" y="2298300"/>
            <a:chExt cx="411000" cy="421200"/>
          </a:xfrm>
        </p:grpSpPr>
        <p:sp>
          <p:nvSpPr>
            <p:cNvPr id="1029" name="Google Shape;1029;p86"/>
            <p:cNvSpPr/>
            <p:nvPr/>
          </p:nvSpPr>
          <p:spPr>
            <a:xfrm>
              <a:off x="7447770" y="2298300"/>
              <a:ext cx="411000" cy="4212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grpSp>
          <p:nvGrpSpPr>
            <p:cNvPr id="1030" name="Google Shape;1030;p86"/>
            <p:cNvGrpSpPr/>
            <p:nvPr/>
          </p:nvGrpSpPr>
          <p:grpSpPr>
            <a:xfrm>
              <a:off x="7471651" y="2353974"/>
              <a:ext cx="358200" cy="358200"/>
              <a:chOff x="2328375" y="2763150"/>
              <a:chExt cx="358200" cy="358200"/>
            </a:xfrm>
          </p:grpSpPr>
          <p:sp>
            <p:nvSpPr>
              <p:cNvPr id="1031" name="Google Shape;1031;p86"/>
              <p:cNvSpPr/>
              <p:nvPr/>
            </p:nvSpPr>
            <p:spPr>
              <a:xfrm rot="-2700000">
                <a:off x="2380832" y="2815607"/>
                <a:ext cx="253286" cy="253286"/>
              </a:xfrm>
              <a:prstGeom prst="teardrop">
                <a:avLst>
                  <a:gd name="adj" fmla="val 100000"/>
                </a:avLst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/>
                <a:endParaRPr sz="1867"/>
              </a:p>
            </p:txBody>
          </p:sp>
          <p:cxnSp>
            <p:nvCxnSpPr>
              <p:cNvPr id="1032" name="Google Shape;1032;p86"/>
              <p:cNvCxnSpPr/>
              <p:nvPr/>
            </p:nvCxnSpPr>
            <p:spPr>
              <a:xfrm>
                <a:off x="2467650" y="2799100"/>
                <a:ext cx="73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86"/>
              <p:cNvCxnSpPr>
                <a:stCxn id="1031" idx="6"/>
                <a:endCxn id="1031" idx="0"/>
              </p:cNvCxnSpPr>
              <p:nvPr/>
            </p:nvCxnSpPr>
            <p:spPr>
              <a:xfrm>
                <a:off x="2417925" y="2852700"/>
                <a:ext cx="17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86"/>
              <p:cNvCxnSpPr/>
              <p:nvPr/>
            </p:nvCxnSpPr>
            <p:spPr>
              <a:xfrm>
                <a:off x="2382687" y="2919499"/>
                <a:ext cx="249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86"/>
              <p:cNvCxnSpPr/>
              <p:nvPr/>
            </p:nvCxnSpPr>
            <p:spPr>
              <a:xfrm>
                <a:off x="2382687" y="2979697"/>
                <a:ext cx="249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86"/>
              <p:cNvCxnSpPr/>
              <p:nvPr/>
            </p:nvCxnSpPr>
            <p:spPr>
              <a:xfrm>
                <a:off x="2423025" y="3039900"/>
                <a:ext cx="163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37" name="Google Shape;1037;p86"/>
          <p:cNvSpPr/>
          <p:nvPr/>
        </p:nvSpPr>
        <p:spPr>
          <a:xfrm>
            <a:off x="8728600" y="5084283"/>
            <a:ext cx="1958800" cy="20072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38" name="Google Shape;1038;p86"/>
          <p:cNvSpPr/>
          <p:nvPr/>
        </p:nvSpPr>
        <p:spPr>
          <a:xfrm>
            <a:off x="8728600" y="-1316517"/>
            <a:ext cx="1958800" cy="20072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39" name="Google Shape;1039;p86"/>
          <p:cNvSpPr txBox="1"/>
          <p:nvPr/>
        </p:nvSpPr>
        <p:spPr>
          <a:xfrm>
            <a:off x="9852135" y="3527168"/>
            <a:ext cx="14208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600" i="1">
                <a:solidFill>
                  <a:srgbClr val="009FDF"/>
                </a:solidFill>
                <a:latin typeface="Proxima Nova"/>
                <a:ea typeface="Proxima Nova"/>
                <a:cs typeface="Proxima Nova"/>
                <a:sym typeface="Proxima Nova"/>
              </a:rPr>
              <a:t>Windows Server Container!</a:t>
            </a:r>
            <a:endParaRPr sz="1600" i="1">
              <a:solidFill>
                <a:srgbClr val="009FD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40" name="Google Shape;1040;p86"/>
          <p:cNvCxnSpPr/>
          <p:nvPr/>
        </p:nvCxnSpPr>
        <p:spPr>
          <a:xfrm rot="10800000" flipH="1">
            <a:off x="8043300" y="550333"/>
            <a:ext cx="796000" cy="2248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041" name="Google Shape;1041;p86"/>
          <p:cNvCxnSpPr/>
          <p:nvPr/>
        </p:nvCxnSpPr>
        <p:spPr>
          <a:xfrm>
            <a:off x="8043300" y="4220733"/>
            <a:ext cx="788000" cy="1447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1042" name="Google Shape;1042;p86"/>
          <p:cNvGrpSpPr/>
          <p:nvPr/>
        </p:nvGrpSpPr>
        <p:grpSpPr>
          <a:xfrm>
            <a:off x="7610792" y="3413049"/>
            <a:ext cx="332792" cy="332792"/>
            <a:chOff x="2328375" y="2763150"/>
            <a:chExt cx="358200" cy="358200"/>
          </a:xfrm>
        </p:grpSpPr>
        <p:sp>
          <p:nvSpPr>
            <p:cNvPr id="1043" name="Google Shape;1043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44" name="Google Shape;1044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5" name="Google Shape;1045;p86"/>
            <p:cNvCxnSpPr>
              <a:stCxn id="1043" idx="6"/>
              <a:endCxn id="1043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6" name="Google Shape;1046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7" name="Google Shape;1047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8" name="Google Shape;1048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49" name="Google Shape;1049;p86"/>
          <p:cNvGrpSpPr/>
          <p:nvPr/>
        </p:nvGrpSpPr>
        <p:grpSpPr>
          <a:xfrm>
            <a:off x="8267200" y="2618133"/>
            <a:ext cx="231600" cy="231600"/>
            <a:chOff x="402175" y="1228775"/>
            <a:chExt cx="173700" cy="173700"/>
          </a:xfrm>
        </p:grpSpPr>
        <p:cxnSp>
          <p:nvCxnSpPr>
            <p:cNvPr id="1050" name="Google Shape;1050;p86"/>
            <p:cNvCxnSpPr/>
            <p:nvPr/>
          </p:nvCxnSpPr>
          <p:spPr>
            <a:xfrm>
              <a:off x="402175" y="1228775"/>
              <a:ext cx="173700" cy="173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1" name="Google Shape;1051;p86"/>
            <p:cNvCxnSpPr/>
            <p:nvPr/>
          </p:nvCxnSpPr>
          <p:spPr>
            <a:xfrm flipH="1">
              <a:off x="404075" y="1231700"/>
              <a:ext cx="165300" cy="1653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52" name="Google Shape;1052;p86"/>
          <p:cNvGrpSpPr/>
          <p:nvPr/>
        </p:nvGrpSpPr>
        <p:grpSpPr>
          <a:xfrm>
            <a:off x="8267200" y="1752967"/>
            <a:ext cx="231600" cy="231600"/>
            <a:chOff x="402175" y="1228775"/>
            <a:chExt cx="173700" cy="173700"/>
          </a:xfrm>
        </p:grpSpPr>
        <p:cxnSp>
          <p:nvCxnSpPr>
            <p:cNvPr id="1053" name="Google Shape;1053;p86"/>
            <p:cNvCxnSpPr/>
            <p:nvPr/>
          </p:nvCxnSpPr>
          <p:spPr>
            <a:xfrm>
              <a:off x="402175" y="1228775"/>
              <a:ext cx="173700" cy="173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4" name="Google Shape;1054;p86"/>
            <p:cNvCxnSpPr/>
            <p:nvPr/>
          </p:nvCxnSpPr>
          <p:spPr>
            <a:xfrm flipH="1">
              <a:off x="404075" y="1231700"/>
              <a:ext cx="165300" cy="1653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55" name="Google Shape;1055;p86"/>
          <p:cNvGrpSpPr/>
          <p:nvPr/>
        </p:nvGrpSpPr>
        <p:grpSpPr>
          <a:xfrm>
            <a:off x="8267200" y="4726200"/>
            <a:ext cx="231600" cy="231600"/>
            <a:chOff x="402175" y="1228775"/>
            <a:chExt cx="173700" cy="173700"/>
          </a:xfrm>
        </p:grpSpPr>
        <p:cxnSp>
          <p:nvCxnSpPr>
            <p:cNvPr id="1056" name="Google Shape;1056;p86"/>
            <p:cNvCxnSpPr/>
            <p:nvPr/>
          </p:nvCxnSpPr>
          <p:spPr>
            <a:xfrm>
              <a:off x="402175" y="1228775"/>
              <a:ext cx="173700" cy="173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7" name="Google Shape;1057;p86"/>
            <p:cNvCxnSpPr/>
            <p:nvPr/>
          </p:nvCxnSpPr>
          <p:spPr>
            <a:xfrm flipH="1">
              <a:off x="404075" y="1231700"/>
              <a:ext cx="165300" cy="1653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58" name="Google Shape;1058;p86"/>
          <p:cNvSpPr/>
          <p:nvPr/>
        </p:nvSpPr>
        <p:spPr>
          <a:xfrm>
            <a:off x="3570033" y="4418599"/>
            <a:ext cx="231600" cy="23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59" name="Google Shape;1059;p86"/>
          <p:cNvSpPr txBox="1"/>
          <p:nvPr/>
        </p:nvSpPr>
        <p:spPr>
          <a:xfrm>
            <a:off x="3711100" y="4403084"/>
            <a:ext cx="974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hwc.exe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0" name="Google Shape;1060;p86"/>
          <p:cNvSpPr/>
          <p:nvPr/>
        </p:nvSpPr>
        <p:spPr>
          <a:xfrm rot="2700000">
            <a:off x="4695307" y="3095304"/>
            <a:ext cx="642619" cy="642619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61" name="Google Shape;1061;p86"/>
          <p:cNvSpPr/>
          <p:nvPr/>
        </p:nvSpPr>
        <p:spPr>
          <a:xfrm rot="-8100000">
            <a:off x="4760991" y="3095993"/>
            <a:ext cx="642619" cy="642619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62" name="Google Shape;1062;p86"/>
          <p:cNvSpPr/>
          <p:nvPr/>
        </p:nvSpPr>
        <p:spPr>
          <a:xfrm>
            <a:off x="1837567" y="2950667"/>
            <a:ext cx="1043200" cy="1069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063" name="Google Shape;1063;p86"/>
          <p:cNvSpPr txBox="1"/>
          <p:nvPr/>
        </p:nvSpPr>
        <p:spPr>
          <a:xfrm>
            <a:off x="1851684" y="2336833"/>
            <a:ext cx="1140800" cy="4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>
                <a:latin typeface="Proxima Nova"/>
                <a:ea typeface="Proxima Nova"/>
                <a:cs typeface="Proxima Nova"/>
                <a:sym typeface="Proxima Nova"/>
              </a:rPr>
              <a:t>Cloud Controller</a:t>
            </a:r>
            <a:endParaRPr sz="1333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64" name="Google Shape;1064;p86"/>
          <p:cNvCxnSpPr/>
          <p:nvPr/>
        </p:nvCxnSpPr>
        <p:spPr>
          <a:xfrm rot="10800000">
            <a:off x="2046500" y="3694333"/>
            <a:ext cx="0" cy="7784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65" name="Google Shape;1065;p86"/>
          <p:cNvSpPr/>
          <p:nvPr/>
        </p:nvSpPr>
        <p:spPr>
          <a:xfrm>
            <a:off x="9414393" y="9401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66" name="Google Shape;1066;p86"/>
          <p:cNvGrpSpPr/>
          <p:nvPr/>
        </p:nvGrpSpPr>
        <p:grpSpPr>
          <a:xfrm>
            <a:off x="9446233" y="1014365"/>
            <a:ext cx="477600" cy="477600"/>
            <a:chOff x="2328375" y="2763150"/>
            <a:chExt cx="358200" cy="358200"/>
          </a:xfrm>
        </p:grpSpPr>
        <p:sp>
          <p:nvSpPr>
            <p:cNvPr id="1067" name="Google Shape;1067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68" name="Google Shape;1068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86"/>
            <p:cNvCxnSpPr>
              <a:stCxn id="1067" idx="6"/>
              <a:endCxn id="1067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86"/>
          <p:cNvSpPr/>
          <p:nvPr/>
        </p:nvSpPr>
        <p:spPr>
          <a:xfrm>
            <a:off x="9409093" y="15557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74" name="Google Shape;1074;p86"/>
          <p:cNvGrpSpPr/>
          <p:nvPr/>
        </p:nvGrpSpPr>
        <p:grpSpPr>
          <a:xfrm>
            <a:off x="9440933" y="1629965"/>
            <a:ext cx="477600" cy="477600"/>
            <a:chOff x="2328375" y="2763150"/>
            <a:chExt cx="358200" cy="358200"/>
          </a:xfrm>
        </p:grpSpPr>
        <p:sp>
          <p:nvSpPr>
            <p:cNvPr id="1075" name="Google Shape;1075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76" name="Google Shape;1076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7" name="Google Shape;1077;p86"/>
            <p:cNvCxnSpPr>
              <a:stCxn id="1075" idx="6"/>
              <a:endCxn id="1075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8" name="Google Shape;1078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9" name="Google Shape;1079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0" name="Google Shape;1080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81" name="Google Shape;1081;p86"/>
          <p:cNvSpPr/>
          <p:nvPr/>
        </p:nvSpPr>
        <p:spPr>
          <a:xfrm>
            <a:off x="9409093" y="21675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82" name="Google Shape;1082;p86"/>
          <p:cNvGrpSpPr/>
          <p:nvPr/>
        </p:nvGrpSpPr>
        <p:grpSpPr>
          <a:xfrm>
            <a:off x="9440933" y="2241765"/>
            <a:ext cx="477600" cy="477600"/>
            <a:chOff x="2328375" y="2763150"/>
            <a:chExt cx="358200" cy="358200"/>
          </a:xfrm>
        </p:grpSpPr>
        <p:sp>
          <p:nvSpPr>
            <p:cNvPr id="1083" name="Google Shape;1083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84" name="Google Shape;1084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86"/>
            <p:cNvCxnSpPr>
              <a:stCxn id="1083" idx="6"/>
              <a:endCxn id="1083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89" name="Google Shape;1089;p86"/>
          <p:cNvSpPr/>
          <p:nvPr/>
        </p:nvSpPr>
        <p:spPr>
          <a:xfrm>
            <a:off x="8804793" y="9401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90" name="Google Shape;1090;p86"/>
          <p:cNvGrpSpPr/>
          <p:nvPr/>
        </p:nvGrpSpPr>
        <p:grpSpPr>
          <a:xfrm>
            <a:off x="8836633" y="1014365"/>
            <a:ext cx="477600" cy="477600"/>
            <a:chOff x="2328375" y="2763150"/>
            <a:chExt cx="358200" cy="358200"/>
          </a:xfrm>
        </p:grpSpPr>
        <p:sp>
          <p:nvSpPr>
            <p:cNvPr id="1091" name="Google Shape;1091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092" name="Google Shape;1092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86"/>
            <p:cNvCxnSpPr>
              <a:stCxn id="1091" idx="6"/>
              <a:endCxn id="1091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5" name="Google Shape;1095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6" name="Google Shape;1096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97" name="Google Shape;1097;p86"/>
          <p:cNvSpPr/>
          <p:nvPr/>
        </p:nvSpPr>
        <p:spPr>
          <a:xfrm>
            <a:off x="8799493" y="15557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098" name="Google Shape;1098;p86"/>
          <p:cNvGrpSpPr/>
          <p:nvPr/>
        </p:nvGrpSpPr>
        <p:grpSpPr>
          <a:xfrm>
            <a:off x="8831333" y="1629965"/>
            <a:ext cx="477600" cy="477600"/>
            <a:chOff x="2328375" y="2763150"/>
            <a:chExt cx="358200" cy="358200"/>
          </a:xfrm>
        </p:grpSpPr>
        <p:sp>
          <p:nvSpPr>
            <p:cNvPr id="1099" name="Google Shape;1099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100" name="Google Shape;1100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1" name="Google Shape;1101;p86"/>
            <p:cNvCxnSpPr>
              <a:stCxn id="1099" idx="6"/>
              <a:endCxn id="1099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2" name="Google Shape;1102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3" name="Google Shape;1103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4" name="Google Shape;1104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5" name="Google Shape;1105;p86"/>
          <p:cNvSpPr/>
          <p:nvPr/>
        </p:nvSpPr>
        <p:spPr>
          <a:xfrm>
            <a:off x="8799493" y="21675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106" name="Google Shape;1106;p86"/>
          <p:cNvGrpSpPr/>
          <p:nvPr/>
        </p:nvGrpSpPr>
        <p:grpSpPr>
          <a:xfrm>
            <a:off x="8831333" y="2241765"/>
            <a:ext cx="477600" cy="477600"/>
            <a:chOff x="2328375" y="2763150"/>
            <a:chExt cx="358200" cy="358200"/>
          </a:xfrm>
        </p:grpSpPr>
        <p:sp>
          <p:nvSpPr>
            <p:cNvPr id="1107" name="Google Shape;1107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108" name="Google Shape;1108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9" name="Google Shape;1109;p86"/>
            <p:cNvCxnSpPr>
              <a:stCxn id="1107" idx="6"/>
              <a:endCxn id="1107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0" name="Google Shape;1110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1" name="Google Shape;1111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2" name="Google Shape;1112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13" name="Google Shape;1113;p86"/>
          <p:cNvSpPr/>
          <p:nvPr/>
        </p:nvSpPr>
        <p:spPr>
          <a:xfrm>
            <a:off x="8804793" y="30737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114" name="Google Shape;1114;p86"/>
          <p:cNvGrpSpPr/>
          <p:nvPr/>
        </p:nvGrpSpPr>
        <p:grpSpPr>
          <a:xfrm>
            <a:off x="8836633" y="3147965"/>
            <a:ext cx="477600" cy="477600"/>
            <a:chOff x="2328375" y="2763150"/>
            <a:chExt cx="358200" cy="358200"/>
          </a:xfrm>
        </p:grpSpPr>
        <p:sp>
          <p:nvSpPr>
            <p:cNvPr id="1115" name="Google Shape;1115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116" name="Google Shape;1116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7" name="Google Shape;1117;p86"/>
            <p:cNvCxnSpPr>
              <a:stCxn id="1115" idx="6"/>
              <a:endCxn id="1115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8" name="Google Shape;1118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9" name="Google Shape;1119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0" name="Google Shape;1120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21" name="Google Shape;1121;p86"/>
          <p:cNvSpPr/>
          <p:nvPr/>
        </p:nvSpPr>
        <p:spPr>
          <a:xfrm>
            <a:off x="8799493" y="36893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122" name="Google Shape;1122;p86"/>
          <p:cNvGrpSpPr/>
          <p:nvPr/>
        </p:nvGrpSpPr>
        <p:grpSpPr>
          <a:xfrm>
            <a:off x="8831333" y="3763565"/>
            <a:ext cx="477600" cy="477600"/>
            <a:chOff x="2328375" y="2763150"/>
            <a:chExt cx="358200" cy="358200"/>
          </a:xfrm>
        </p:grpSpPr>
        <p:sp>
          <p:nvSpPr>
            <p:cNvPr id="1123" name="Google Shape;1123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124" name="Google Shape;1124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5" name="Google Shape;1125;p86"/>
            <p:cNvCxnSpPr>
              <a:stCxn id="1123" idx="6"/>
              <a:endCxn id="1123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6" name="Google Shape;1126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7" name="Google Shape;1127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8" name="Google Shape;1128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86"/>
          <p:cNvSpPr/>
          <p:nvPr/>
        </p:nvSpPr>
        <p:spPr>
          <a:xfrm>
            <a:off x="8799493" y="4301133"/>
            <a:ext cx="548000" cy="561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grpSp>
        <p:nvGrpSpPr>
          <p:cNvPr id="1130" name="Google Shape;1130;p86"/>
          <p:cNvGrpSpPr/>
          <p:nvPr/>
        </p:nvGrpSpPr>
        <p:grpSpPr>
          <a:xfrm>
            <a:off x="8831333" y="4375365"/>
            <a:ext cx="477600" cy="477600"/>
            <a:chOff x="2328375" y="2763150"/>
            <a:chExt cx="358200" cy="358200"/>
          </a:xfrm>
        </p:grpSpPr>
        <p:sp>
          <p:nvSpPr>
            <p:cNvPr id="1131" name="Google Shape;1131;p86"/>
            <p:cNvSpPr/>
            <p:nvPr/>
          </p:nvSpPr>
          <p:spPr>
            <a:xfrm rot="-2700000">
              <a:off x="2380832" y="2815607"/>
              <a:ext cx="253286" cy="253286"/>
            </a:xfrm>
            <a:prstGeom prst="teardrop">
              <a:avLst>
                <a:gd name="adj" fmla="val 10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cxnSp>
          <p:nvCxnSpPr>
            <p:cNvPr id="1132" name="Google Shape;1132;p86"/>
            <p:cNvCxnSpPr/>
            <p:nvPr/>
          </p:nvCxnSpPr>
          <p:spPr>
            <a:xfrm>
              <a:off x="2467650" y="2799100"/>
              <a:ext cx="73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3" name="Google Shape;1133;p86"/>
            <p:cNvCxnSpPr>
              <a:stCxn id="1131" idx="6"/>
              <a:endCxn id="1131" idx="0"/>
            </p:cNvCxnSpPr>
            <p:nvPr/>
          </p:nvCxnSpPr>
          <p:spPr>
            <a:xfrm>
              <a:off x="2417925" y="2852700"/>
              <a:ext cx="17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4" name="Google Shape;1134;p86"/>
            <p:cNvCxnSpPr/>
            <p:nvPr/>
          </p:nvCxnSpPr>
          <p:spPr>
            <a:xfrm>
              <a:off x="2382687" y="2919499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5" name="Google Shape;1135;p86"/>
            <p:cNvCxnSpPr/>
            <p:nvPr/>
          </p:nvCxnSpPr>
          <p:spPr>
            <a:xfrm>
              <a:off x="2382687" y="2979697"/>
              <a:ext cx="249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6" name="Google Shape;1136;p86"/>
            <p:cNvCxnSpPr/>
            <p:nvPr/>
          </p:nvCxnSpPr>
          <p:spPr>
            <a:xfrm>
              <a:off x="2423025" y="3039900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137" name="Google Shape;1137;p86" descr="thumbs-up-sign_1f44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4933" y="3343117"/>
            <a:ext cx="332800" cy="33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8" name="Google Shape;1138;p86"/>
          <p:cNvCxnSpPr/>
          <p:nvPr/>
        </p:nvCxnSpPr>
        <p:spPr>
          <a:xfrm rot="10800000" flipH="1">
            <a:off x="2822500" y="2385867"/>
            <a:ext cx="685200" cy="685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9" name="Google Shape;1139;p86"/>
          <p:cNvCxnSpPr/>
          <p:nvPr/>
        </p:nvCxnSpPr>
        <p:spPr>
          <a:xfrm>
            <a:off x="3789433" y="2406600"/>
            <a:ext cx="734800" cy="734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140" name="Google Shape;1140;p86"/>
          <p:cNvGrpSpPr/>
          <p:nvPr/>
        </p:nvGrpSpPr>
        <p:grpSpPr>
          <a:xfrm>
            <a:off x="383367" y="6472741"/>
            <a:ext cx="846552" cy="198288"/>
            <a:chOff x="1841475" y="2392725"/>
            <a:chExt cx="3928925" cy="920275"/>
          </a:xfrm>
        </p:grpSpPr>
        <p:sp>
          <p:nvSpPr>
            <p:cNvPr id="1141" name="Google Shape;1141;p8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2" name="Google Shape;1142;p8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3" name="Google Shape;1143;p8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4" name="Google Shape;1144;p8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5" name="Google Shape;1145;p8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6" name="Google Shape;1146;p8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7" name="Google Shape;1147;p8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  <p:sp>
          <p:nvSpPr>
            <p:cNvPr id="1148" name="Google Shape;1148;p8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/>
              <a:endParaRPr sz="1867"/>
            </a:p>
          </p:txBody>
        </p:sp>
      </p:grpSp>
      <p:sp>
        <p:nvSpPr>
          <p:cNvPr id="1149" name="Google Shape;1149;p86"/>
          <p:cNvSpPr txBox="1"/>
          <p:nvPr/>
        </p:nvSpPr>
        <p:spPr>
          <a:xfrm>
            <a:off x="5067151" y="4292833"/>
            <a:ext cx="2818800" cy="1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 i="1">
                <a:latin typeface="Proxima Nova"/>
                <a:ea typeface="Proxima Nova"/>
                <a:cs typeface="Proxima Nova"/>
                <a:sym typeface="Proxima Nova"/>
              </a:rPr>
              <a:t>PAS for Windows automatically creates the container image behind the scenes.</a:t>
            </a:r>
            <a:endParaRPr sz="1333" i="1"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1219170"/>
            <a:endParaRPr sz="1333" i="1"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1219170"/>
            <a:r>
              <a:rPr lang="en" sz="1333" i="1">
                <a:latin typeface="Proxima Nova"/>
                <a:ea typeface="Proxima Nova"/>
                <a:cs typeface="Proxima Nova"/>
                <a:sym typeface="Proxima Nova"/>
              </a:rPr>
              <a:t>Apps are deployed with a single command (cf push) into a Windows Server Container based on the PAS for Windows “RootFS”.</a:t>
            </a:r>
            <a:endParaRPr sz="1333"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9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6E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786E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3200" dirty="0">
                <a:sym typeface="Arial"/>
              </a:rPr>
              <a:t>NET</a:t>
            </a:r>
            <a:r>
              <a:rPr lang="en-US" sz="3200" b="0" i="0" u="none" strike="noStrike" cap="none" dirty="0">
                <a:solidFill>
                  <a:srgbClr val="00786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>
                <a:sym typeface="Arial"/>
              </a:rPr>
              <a:t>Hosted Web Core (HWC) </a:t>
            </a:r>
            <a:r>
              <a:rPr lang="en-US" sz="3200" dirty="0" err="1">
                <a:sym typeface="Arial"/>
              </a:rPr>
              <a:t>Buildpack</a:t>
            </a:r>
            <a:endParaRPr sz="3200" dirty="0">
              <a:sym typeface="Arial"/>
            </a:endParaRPr>
          </a:p>
        </p:txBody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1220533" y="1200533"/>
            <a:ext cx="6183782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Used to create container images ready to run ASP.NET/IIS applications on Windows cells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 Stack: Windows2016 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Buildpack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ensures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web.config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is present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Installs `hwc.exe` in droplet and configures application to be launched under it</a:t>
            </a:r>
            <a:endParaRPr dirty="0"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Runs the application as a “Windows Hosted Web Core” application</a:t>
            </a:r>
            <a:endParaRPr dirty="0"/>
          </a:p>
          <a:p>
            <a: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`hwc.exe` builds needed configuration files, and `Activates` application</a:t>
            </a:r>
            <a:endParaRPr dirty="0"/>
          </a:p>
        </p:txBody>
      </p:sp>
      <p:sp>
        <p:nvSpPr>
          <p:cNvPr id="445" name="Shape 445"/>
          <p:cNvSpPr/>
          <p:nvPr/>
        </p:nvSpPr>
        <p:spPr>
          <a:xfrm>
            <a:off x="7774955" y="1724468"/>
            <a:ext cx="2945997" cy="925741"/>
          </a:xfrm>
          <a:prstGeom prst="rect">
            <a:avLst/>
          </a:prstGeom>
          <a:solidFill>
            <a:srgbClr val="FFF7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---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applications: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- name: env</a:t>
            </a:r>
            <a:endParaRPr sz="1000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stack: windows2016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0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buildpack</a:t>
            </a: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10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hwc_buildpack</a:t>
            </a:r>
            <a:endParaRPr lang="en-US" sz="10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E93159-4BFF-487A-80E0-46D67B48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HWC 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86568-0434-4DEA-BEFD-D0A7526C85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Hostable Web Core API</a:t>
            </a:r>
          </a:p>
          <a:p>
            <a:pPr lvl="1"/>
            <a:r>
              <a:rPr lang="en-US" dirty="0"/>
              <a:t>Host IIS Core functionality in your own process</a:t>
            </a:r>
          </a:p>
          <a:p>
            <a:pPr lvl="2"/>
            <a:r>
              <a:rPr lang="en-US" dirty="0"/>
              <a:t>Uses HTTP.sys</a:t>
            </a:r>
          </a:p>
          <a:p>
            <a:pPr lvl="2"/>
            <a:r>
              <a:rPr lang="en-US" dirty="0"/>
              <a:t>SSL, compression and authentication, tracing and logging</a:t>
            </a:r>
          </a:p>
          <a:p>
            <a:pPr lvl="2"/>
            <a:r>
              <a:rPr lang="en-US" dirty="0"/>
              <a:t>No Monitoring or support for non HTTP protocols </a:t>
            </a:r>
          </a:p>
          <a:p>
            <a:pPr lvl="2"/>
            <a:r>
              <a:rPr lang="en-US" dirty="0"/>
              <a:t>Underpins IIS Express</a:t>
            </a:r>
          </a:p>
          <a:p>
            <a:pPr lvl="1"/>
            <a:r>
              <a:rPr lang="en-US" dirty="0"/>
              <a:t>One application pool and one process</a:t>
            </a:r>
          </a:p>
          <a:p>
            <a:pPr lvl="1"/>
            <a:r>
              <a:rPr lang="en-US" dirty="0"/>
              <a:t>Separate configuration file </a:t>
            </a:r>
            <a:r>
              <a:rPr lang="en-US" dirty="0" err="1"/>
              <a:t>ApplicationHost.config</a:t>
            </a:r>
            <a:endParaRPr lang="en-US" dirty="0"/>
          </a:p>
          <a:p>
            <a:r>
              <a:rPr lang="en-US" dirty="0"/>
              <a:t>HWC.exe</a:t>
            </a:r>
          </a:p>
          <a:p>
            <a:pPr lvl="1"/>
            <a:r>
              <a:rPr lang="en-US" dirty="0"/>
              <a:t>Wrapper around Hostable Web Core API</a:t>
            </a:r>
          </a:p>
          <a:p>
            <a:pPr lvl="1"/>
            <a:r>
              <a:rPr lang="en-US" dirty="0"/>
              <a:t>Builds the </a:t>
            </a:r>
            <a:r>
              <a:rPr lang="en-US" dirty="0" err="1"/>
              <a:t>ApplicationHost.config</a:t>
            </a:r>
            <a:r>
              <a:rPr lang="en-US" dirty="0"/>
              <a:t> file with modules layered on top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07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87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Diego Cells vs IIS</a:t>
            </a:r>
            <a:endParaRPr/>
          </a:p>
        </p:txBody>
      </p:sp>
      <p:sp>
        <p:nvSpPr>
          <p:cNvPr id="1155" name="Google Shape;1155;p87"/>
          <p:cNvSpPr/>
          <p:nvPr/>
        </p:nvSpPr>
        <p:spPr>
          <a:xfrm>
            <a:off x="1801003" y="1580197"/>
            <a:ext cx="3058400" cy="3888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56" name="Google Shape;1156;p87"/>
          <p:cNvSpPr txBox="1"/>
          <p:nvPr/>
        </p:nvSpPr>
        <p:spPr>
          <a:xfrm>
            <a:off x="1801021" y="5666627"/>
            <a:ext cx="30584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600">
                <a:latin typeface="Lato"/>
                <a:ea typeface="Lato"/>
                <a:cs typeface="Lato"/>
                <a:sym typeface="Lato"/>
              </a:rPr>
              <a:t>Windows Server w/ IIS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7" name="Google Shape;1157;p87"/>
          <p:cNvSpPr/>
          <p:nvPr/>
        </p:nvSpPr>
        <p:spPr>
          <a:xfrm>
            <a:off x="1974776" y="1769341"/>
            <a:ext cx="2672000" cy="33036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58" name="Google Shape;1158;p87"/>
          <p:cNvSpPr txBox="1"/>
          <p:nvPr/>
        </p:nvSpPr>
        <p:spPr>
          <a:xfrm>
            <a:off x="1827217" y="5072937"/>
            <a:ext cx="23384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600">
                <a:latin typeface="Lato"/>
                <a:ea typeface="Lato"/>
                <a:cs typeface="Lato"/>
                <a:sym typeface="Lato"/>
              </a:rPr>
              <a:t>IIS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9" name="Google Shape;1159;p87"/>
          <p:cNvSpPr/>
          <p:nvPr/>
        </p:nvSpPr>
        <p:spPr>
          <a:xfrm>
            <a:off x="2143044" y="1967275"/>
            <a:ext cx="2338000" cy="153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60" name="Google Shape;1160;p87"/>
          <p:cNvSpPr txBox="1"/>
          <p:nvPr/>
        </p:nvSpPr>
        <p:spPr>
          <a:xfrm>
            <a:off x="2143043" y="3096425"/>
            <a:ext cx="23380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App pool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1" name="Google Shape;1161;p87"/>
          <p:cNvSpPr/>
          <p:nvPr/>
        </p:nvSpPr>
        <p:spPr>
          <a:xfrm>
            <a:off x="2306469" y="2123555"/>
            <a:ext cx="20064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Web app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2" name="Google Shape;1162;p87"/>
          <p:cNvSpPr/>
          <p:nvPr/>
        </p:nvSpPr>
        <p:spPr>
          <a:xfrm>
            <a:off x="2306469" y="2609991"/>
            <a:ext cx="20064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Web app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3" name="Google Shape;1163;p87"/>
          <p:cNvSpPr/>
          <p:nvPr/>
        </p:nvSpPr>
        <p:spPr>
          <a:xfrm>
            <a:off x="2142347" y="3700839"/>
            <a:ext cx="2338000" cy="97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64" name="Google Shape;1164;p87"/>
          <p:cNvSpPr txBox="1"/>
          <p:nvPr/>
        </p:nvSpPr>
        <p:spPr>
          <a:xfrm>
            <a:off x="2142345" y="4280155"/>
            <a:ext cx="23380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App pool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5" name="Google Shape;1165;p87"/>
          <p:cNvSpPr/>
          <p:nvPr/>
        </p:nvSpPr>
        <p:spPr>
          <a:xfrm>
            <a:off x="2305765" y="3857119"/>
            <a:ext cx="20064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Web app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6" name="Google Shape;1166;p87"/>
          <p:cNvSpPr/>
          <p:nvPr/>
        </p:nvSpPr>
        <p:spPr>
          <a:xfrm>
            <a:off x="5880184" y="1580200"/>
            <a:ext cx="4510800" cy="3888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67" name="Google Shape;1167;p87"/>
          <p:cNvSpPr txBox="1"/>
          <p:nvPr/>
        </p:nvSpPr>
        <p:spPr>
          <a:xfrm>
            <a:off x="6418588" y="5666627"/>
            <a:ext cx="30584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600" dirty="0">
                <a:latin typeface="Lato"/>
                <a:ea typeface="Lato"/>
                <a:cs typeface="Lato"/>
                <a:sym typeface="Lato"/>
              </a:rPr>
              <a:t>Windows Diego cell</a:t>
            </a:r>
            <a:endParaRPr sz="16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8" name="Google Shape;1168;p87"/>
          <p:cNvSpPr/>
          <p:nvPr/>
        </p:nvSpPr>
        <p:spPr>
          <a:xfrm>
            <a:off x="7538793" y="4252500"/>
            <a:ext cx="2672000" cy="97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69" name="Google Shape;1169;p87"/>
          <p:cNvSpPr txBox="1"/>
          <p:nvPr/>
        </p:nvSpPr>
        <p:spPr>
          <a:xfrm>
            <a:off x="7538779" y="4831837"/>
            <a:ext cx="23380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Windows Server Container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0" name="Google Shape;1170;p87"/>
          <p:cNvSpPr/>
          <p:nvPr/>
        </p:nvSpPr>
        <p:spPr>
          <a:xfrm>
            <a:off x="7702200" y="4408815"/>
            <a:ext cx="13032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App instance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1" name="Google Shape;1171;p87"/>
          <p:cNvSpPr/>
          <p:nvPr/>
        </p:nvSpPr>
        <p:spPr>
          <a:xfrm>
            <a:off x="7538795" y="3033300"/>
            <a:ext cx="2672000" cy="97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72" name="Google Shape;1172;p87"/>
          <p:cNvSpPr txBox="1"/>
          <p:nvPr/>
        </p:nvSpPr>
        <p:spPr>
          <a:xfrm>
            <a:off x="7538779" y="3612637"/>
            <a:ext cx="23380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333" dirty="0">
                <a:latin typeface="Lato"/>
                <a:ea typeface="Lato"/>
                <a:cs typeface="Lato"/>
                <a:sym typeface="Lato"/>
              </a:rPr>
              <a:t>Windows Server Container</a:t>
            </a:r>
            <a:endParaRPr sz="1333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3" name="Google Shape;1173;p87"/>
          <p:cNvSpPr/>
          <p:nvPr/>
        </p:nvSpPr>
        <p:spPr>
          <a:xfrm>
            <a:off x="7702200" y="3189615"/>
            <a:ext cx="13032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App instance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4" name="Google Shape;1174;p87"/>
          <p:cNvSpPr/>
          <p:nvPr/>
        </p:nvSpPr>
        <p:spPr>
          <a:xfrm>
            <a:off x="7538795" y="1814100"/>
            <a:ext cx="2672000" cy="97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1175" name="Google Shape;1175;p87"/>
          <p:cNvSpPr txBox="1"/>
          <p:nvPr/>
        </p:nvSpPr>
        <p:spPr>
          <a:xfrm>
            <a:off x="7538779" y="2393437"/>
            <a:ext cx="2338000" cy="3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Windows Server Container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6" name="Google Shape;1176;p87"/>
          <p:cNvSpPr/>
          <p:nvPr/>
        </p:nvSpPr>
        <p:spPr>
          <a:xfrm>
            <a:off x="7702200" y="1970415"/>
            <a:ext cx="13032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App instance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7" name="Google Shape;1177;p87"/>
          <p:cNvSpPr/>
          <p:nvPr/>
        </p:nvSpPr>
        <p:spPr>
          <a:xfrm rot="-5400000">
            <a:off x="4618285" y="3322448"/>
            <a:ext cx="34156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Diego Rep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8" name="Google Shape;1178;p87"/>
          <p:cNvSpPr/>
          <p:nvPr/>
        </p:nvSpPr>
        <p:spPr>
          <a:xfrm rot="-5400000">
            <a:off x="5271567" y="3322448"/>
            <a:ext cx="3415600" cy="39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>
                <a:latin typeface="Lato"/>
                <a:ea typeface="Lato"/>
                <a:cs typeface="Lato"/>
                <a:sym typeface="Lato"/>
              </a:rPr>
              <a:t>Garden</a:t>
            </a:r>
            <a:endParaRPr sz="1333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79" name="Google Shape;1179;p87"/>
          <p:cNvCxnSpPr/>
          <p:nvPr/>
        </p:nvCxnSpPr>
        <p:spPr>
          <a:xfrm>
            <a:off x="7136780" y="2286523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1180" name="Google Shape;1180;p87"/>
          <p:cNvCxnSpPr/>
          <p:nvPr/>
        </p:nvCxnSpPr>
        <p:spPr>
          <a:xfrm>
            <a:off x="7136780" y="3505723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oval" w="med" len="med"/>
            <a:tailEnd type="oval" w="med" len="med"/>
          </a:ln>
        </p:spPr>
      </p:cxnSp>
      <p:cxnSp>
        <p:nvCxnSpPr>
          <p:cNvPr id="1181" name="Google Shape;1181;p87"/>
          <p:cNvCxnSpPr/>
          <p:nvPr/>
        </p:nvCxnSpPr>
        <p:spPr>
          <a:xfrm>
            <a:off x="7136780" y="4724923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oval" w="med" len="med"/>
            <a:tailEnd type="oval" w="med" len="med"/>
          </a:ln>
        </p:spPr>
      </p:cxnSp>
      <p:sp>
        <p:nvSpPr>
          <p:cNvPr id="1182" name="Google Shape;1182;p87"/>
          <p:cNvSpPr/>
          <p:nvPr/>
        </p:nvSpPr>
        <p:spPr>
          <a:xfrm>
            <a:off x="9354017" y="1970400"/>
            <a:ext cx="696400" cy="39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 dirty="0">
                <a:latin typeface="Lato"/>
                <a:ea typeface="Lato"/>
                <a:cs typeface="Lato"/>
                <a:sym typeface="Lato"/>
              </a:rPr>
              <a:t>HWC</a:t>
            </a:r>
            <a:endParaRPr sz="1333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3" name="Google Shape;1183;p87"/>
          <p:cNvSpPr/>
          <p:nvPr/>
        </p:nvSpPr>
        <p:spPr>
          <a:xfrm>
            <a:off x="9354017" y="3189600"/>
            <a:ext cx="696400" cy="39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 dirty="0">
                <a:latin typeface="Lato"/>
                <a:ea typeface="Lato"/>
                <a:cs typeface="Lato"/>
                <a:sym typeface="Lato"/>
              </a:rPr>
              <a:t>HWC</a:t>
            </a:r>
            <a:endParaRPr sz="1333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4" name="Google Shape;1184;p87"/>
          <p:cNvSpPr/>
          <p:nvPr/>
        </p:nvSpPr>
        <p:spPr>
          <a:xfrm>
            <a:off x="9354017" y="4408800"/>
            <a:ext cx="696400" cy="396800"/>
          </a:xfrm>
          <a:prstGeom prst="rect">
            <a:avLst/>
          </a:prstGeom>
          <a:noFill/>
          <a:ln w="9525" cap="flat" cmpd="sng">
            <a:solidFill>
              <a:srgbClr val="00A4F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" sz="1333" dirty="0">
                <a:latin typeface="Lato"/>
                <a:ea typeface="Lato"/>
                <a:cs typeface="Lato"/>
                <a:sym typeface="Lato"/>
              </a:rPr>
              <a:t>HWC</a:t>
            </a:r>
            <a:endParaRPr sz="1333" dirty="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85" name="Google Shape;1185;p87"/>
          <p:cNvCxnSpPr/>
          <p:nvPr/>
        </p:nvCxnSpPr>
        <p:spPr>
          <a:xfrm>
            <a:off x="8965580" y="4588377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6" name="Google Shape;1186;p87"/>
          <p:cNvCxnSpPr/>
          <p:nvPr/>
        </p:nvCxnSpPr>
        <p:spPr>
          <a:xfrm>
            <a:off x="8965580" y="3369177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7" name="Google Shape;1187;p87"/>
          <p:cNvCxnSpPr/>
          <p:nvPr/>
        </p:nvCxnSpPr>
        <p:spPr>
          <a:xfrm>
            <a:off x="8965580" y="2149977"/>
            <a:ext cx="432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dirty="0">
                <a:sym typeface="Arial"/>
              </a:rPr>
              <a:t>.NET Core </a:t>
            </a:r>
            <a:r>
              <a:rPr lang="en-US" sz="3200" dirty="0" err="1">
                <a:sym typeface="Arial"/>
              </a:rPr>
              <a:t>Buildpack</a:t>
            </a:r>
            <a:r>
              <a:rPr lang="en-US" sz="3200" dirty="0">
                <a:sym typeface="Arial"/>
              </a:rPr>
              <a:t> </a:t>
            </a:r>
            <a:endParaRPr sz="3200" dirty="0">
              <a:sym typeface="Arial"/>
            </a:endParaRPr>
          </a:p>
        </p:txBody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Char char="•"/>
            </a:pPr>
            <a:r>
              <a:rPr lang="en-US" sz="204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Used to create container images ready to run .NET Core applications on Linux cells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 Stack: cflinuxfs2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Supports pushing two types of directories</a:t>
            </a:r>
            <a:endParaRPr dirty="0"/>
          </a:p>
          <a:p>
            <a:pPr marL="1143000" marR="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30"/>
              <a:buFont typeface="Arial"/>
              <a:buChar char="•"/>
            </a:pPr>
            <a:r>
              <a:rPr lang="en-US" sz="153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Source – project source code</a:t>
            </a:r>
            <a:endParaRPr dirty="0"/>
          </a:p>
          <a:p>
            <a:pPr marL="1143000" marR="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30"/>
              <a:buFont typeface="Arial"/>
              <a:buChar char="•"/>
            </a:pPr>
            <a:r>
              <a:rPr lang="en-US" sz="153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Binaries – `dotnet publish` output</a:t>
            </a:r>
            <a:endParaRPr dirty="0"/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Char char="•"/>
            </a:pPr>
            <a:r>
              <a:rPr lang="en-US" sz="204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Pushing source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Must contain `.</a:t>
            </a:r>
            <a:r>
              <a:rPr lang="en-US" sz="17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csproj</a:t>
            </a: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` 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Installs .NET Core runtime – version specify via </a:t>
            </a:r>
            <a:r>
              <a:rPr lang="en-US" sz="17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global.json</a:t>
            </a: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7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buildpack.yml</a:t>
            </a: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file or else build pack chooses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Restores application dependencies</a:t>
            </a:r>
            <a:endParaRPr dirty="0"/>
          </a:p>
          <a:p>
            <a:pPr marL="228600" marR="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Char char="•"/>
            </a:pPr>
            <a:r>
              <a:rPr lang="en-US" sz="204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Pushing binaries – two types of binary directories supported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Must NOT contain `.</a:t>
            </a:r>
            <a:r>
              <a:rPr lang="en-US" sz="17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csproj</a:t>
            </a: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`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FDD directory - Portable .NET Core application</a:t>
            </a:r>
            <a:endParaRPr dirty="0"/>
          </a:p>
          <a:p>
            <a:pPr marL="1143000" marR="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30"/>
              <a:buFont typeface="Arial"/>
              <a:buChar char="•"/>
            </a:pPr>
            <a:r>
              <a:rPr lang="en-US" sz="153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Installs .NET Core runtime – version specified via </a:t>
            </a:r>
            <a:r>
              <a:rPr lang="en-US" sz="153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global.json</a:t>
            </a:r>
            <a:r>
              <a:rPr lang="en-US" sz="153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n-US" sz="153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buildpack.yml</a:t>
            </a:r>
            <a:r>
              <a:rPr lang="en-US" sz="153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otherwise build pack chooses</a:t>
            </a:r>
            <a:endParaRPr dirty="0"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SCD directory - Self-contained .NET Core application</a:t>
            </a:r>
            <a:endParaRPr dirty="0"/>
          </a:p>
          <a:p>
            <a:pPr marL="1143000" marR="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30"/>
              <a:buFont typeface="Arial"/>
              <a:buChar char="•"/>
            </a:pPr>
            <a:r>
              <a:rPr lang="en-US" sz="153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Installs Linux dependencies (i.e. libunwind.so)</a:t>
            </a:r>
            <a:endParaRPr dirty="0"/>
          </a:p>
        </p:txBody>
      </p:sp>
      <p:sp>
        <p:nvSpPr>
          <p:cNvPr id="429" name="Shape 429"/>
          <p:cNvSpPr/>
          <p:nvPr/>
        </p:nvSpPr>
        <p:spPr>
          <a:xfrm>
            <a:off x="6447240" y="2129289"/>
            <a:ext cx="4322360" cy="931626"/>
          </a:xfrm>
          <a:prstGeom prst="rect">
            <a:avLst/>
          </a:prstGeom>
          <a:solidFill>
            <a:srgbClr val="FFF7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---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applications: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- name: env</a:t>
            </a:r>
            <a:endParaRPr sz="1000" dirty="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stack: cflinuxfs2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0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buildpack</a:t>
            </a:r>
            <a:r>
              <a:rPr lang="en-US" sz="1000" dirty="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1000" dirty="0" err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dotnet_core_buildpack</a:t>
            </a:r>
            <a:endParaRPr sz="10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dirty="0">
                <a:sym typeface="Arial"/>
              </a:rPr>
              <a:t>Binary </a:t>
            </a:r>
            <a:r>
              <a:rPr lang="en-US" sz="3200" dirty="0" err="1">
                <a:sym typeface="Arial"/>
              </a:rPr>
              <a:t>Buildpack</a:t>
            </a:r>
            <a:r>
              <a:rPr lang="en-US" sz="3200" dirty="0">
                <a:sym typeface="Arial"/>
              </a:rPr>
              <a:t> </a:t>
            </a:r>
            <a:endParaRPr sz="3200" dirty="0">
              <a:sym typeface="Arial"/>
            </a:endParaRPr>
          </a:p>
        </p:txBody>
      </p:sp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729043" y="1177673"/>
            <a:ext cx="9777600" cy="50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Used to create container images ready to run .NET Core applications on Windows cells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 Stack: Windows2016 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Supports pushing</a:t>
            </a:r>
            <a:endParaRPr dirty="0"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Binaries – `dotnet publish` output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Copies image, as is, no additional dependencies added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Provide shell command to be used to start the application</a:t>
            </a:r>
            <a:endParaRPr dirty="0"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Pushing binary – two types of binary directories supported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FDD directory - Portable .NET Core application (Normally not used!)</a:t>
            </a:r>
            <a:endParaRPr dirty="0"/>
          </a:p>
          <a:p>
            <a: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Would require the .NET Core runtime to have been installed on the Windows machine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SCD directory - Self-contained .NET Core application</a:t>
            </a:r>
            <a:endParaRPr dirty="0"/>
          </a:p>
        </p:txBody>
      </p:sp>
      <p:sp>
        <p:nvSpPr>
          <p:cNvPr id="437" name="Shape 437"/>
          <p:cNvSpPr/>
          <p:nvPr/>
        </p:nvSpPr>
        <p:spPr>
          <a:xfrm>
            <a:off x="6349987" y="1556516"/>
            <a:ext cx="5457546" cy="1323439"/>
          </a:xfrm>
          <a:prstGeom prst="rect">
            <a:avLst/>
          </a:prstGeom>
          <a:solidFill>
            <a:srgbClr val="FFF7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applications:</a:t>
            </a:r>
            <a:endParaRPr sz="1000" dirty="0">
              <a:solidFill>
                <a:srgbClr val="A3151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 </a:t>
            </a: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name: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000" dirty="0" err="1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fortuneService</a:t>
            </a:r>
            <a:endParaRPr sz="1000" dirty="0">
              <a:solidFill>
                <a:srgbClr val="A3151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000" dirty="0" err="1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buildpack</a:t>
            </a: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000" dirty="0" err="1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binary_buildpack</a:t>
            </a:r>
            <a:endParaRPr sz="1000" dirty="0">
              <a:solidFill>
                <a:srgbClr val="A3151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  stack: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windows2016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000" dirty="0">
                <a:solidFill>
                  <a:srgbClr val="2B91AF"/>
                </a:solidFill>
                <a:latin typeface="Consolas"/>
                <a:ea typeface="Consolas"/>
                <a:cs typeface="Consolas"/>
                <a:sym typeface="Consolas"/>
              </a:rPr>
              <a:t>command: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000" dirty="0" err="1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cmd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/c .\Fortune-Teller-Service --</a:t>
            </a:r>
            <a:r>
              <a:rPr lang="en-US" sz="1000" dirty="0" err="1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server.urls</a:t>
            </a:r>
            <a:r>
              <a:rPr lang="en-US" sz="1000" dirty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http://*:%PORT%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85"/>
          <p:cNvSpPr txBox="1">
            <a:spLocks noGrp="1"/>
          </p:cNvSpPr>
          <p:nvPr>
            <p:ph type="title"/>
          </p:nvPr>
        </p:nvSpPr>
        <p:spPr>
          <a:xfrm>
            <a:off x="256633" y="201700"/>
            <a:ext cx="11550800" cy="5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Runtime for Windows Deployment</a:t>
            </a:r>
            <a:endParaRPr/>
          </a:p>
        </p:txBody>
      </p:sp>
      <p:sp>
        <p:nvSpPr>
          <p:cNvPr id="921" name="Google Shape;921;p85"/>
          <p:cNvSpPr/>
          <p:nvPr/>
        </p:nvSpPr>
        <p:spPr>
          <a:xfrm>
            <a:off x="3192175" y="1970727"/>
            <a:ext cx="2555200" cy="3248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22" name="Google Shape;922;p85"/>
          <p:cNvSpPr/>
          <p:nvPr/>
        </p:nvSpPr>
        <p:spPr>
          <a:xfrm>
            <a:off x="2497657" y="1419133"/>
            <a:ext cx="7094400" cy="4086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23" name="Google Shape;923;p85"/>
          <p:cNvSpPr/>
          <p:nvPr/>
        </p:nvSpPr>
        <p:spPr>
          <a:xfrm>
            <a:off x="3311679" y="2147944"/>
            <a:ext cx="2323600" cy="1189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24" name="Google Shape;924;p85"/>
          <p:cNvSpPr txBox="1"/>
          <p:nvPr/>
        </p:nvSpPr>
        <p:spPr>
          <a:xfrm>
            <a:off x="4686900" y="5749700"/>
            <a:ext cx="4373200" cy="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/>
            <a:r>
              <a:rPr lang="en" sz="1333" b="1">
                <a:solidFill>
                  <a:srgbClr val="4A86E8"/>
                </a:solidFill>
              </a:rPr>
              <a:t>cf push -s windows2016 -b hwc_buildpack</a:t>
            </a:r>
            <a:endParaRPr sz="1333" b="1">
              <a:solidFill>
                <a:srgbClr val="4A86E8"/>
              </a:solidFill>
            </a:endParaRPr>
          </a:p>
        </p:txBody>
      </p:sp>
      <p:sp>
        <p:nvSpPr>
          <p:cNvPr id="925" name="Google Shape;925;p85"/>
          <p:cNvSpPr/>
          <p:nvPr/>
        </p:nvSpPr>
        <p:spPr>
          <a:xfrm>
            <a:off x="6593516" y="2148100"/>
            <a:ext cx="2323600" cy="1189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26" name="Google Shape;926;p85"/>
          <p:cNvSpPr txBox="1"/>
          <p:nvPr/>
        </p:nvSpPr>
        <p:spPr>
          <a:xfrm>
            <a:off x="2472015" y="1494897"/>
            <a:ext cx="3977600" cy="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 b="1"/>
              <a:t>PAS Tile deployment</a:t>
            </a:r>
            <a:endParaRPr sz="1333" b="1"/>
          </a:p>
        </p:txBody>
      </p:sp>
      <p:sp>
        <p:nvSpPr>
          <p:cNvPr id="927" name="Google Shape;927;p85"/>
          <p:cNvSpPr txBox="1"/>
          <p:nvPr/>
        </p:nvSpPr>
        <p:spPr>
          <a:xfrm>
            <a:off x="6293581" y="1483708"/>
            <a:ext cx="2969600" cy="9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 b="1"/>
              <a:t>PAS for Windows Tile deployment</a:t>
            </a:r>
            <a:endParaRPr sz="1333" b="1"/>
          </a:p>
        </p:txBody>
      </p:sp>
      <p:sp>
        <p:nvSpPr>
          <p:cNvPr id="928" name="Google Shape;928;p85"/>
          <p:cNvSpPr/>
          <p:nvPr/>
        </p:nvSpPr>
        <p:spPr>
          <a:xfrm>
            <a:off x="3504035" y="2585248"/>
            <a:ext cx="548000" cy="548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29" name="Google Shape;929;p85"/>
          <p:cNvSpPr/>
          <p:nvPr/>
        </p:nvSpPr>
        <p:spPr>
          <a:xfrm>
            <a:off x="4187647" y="2585248"/>
            <a:ext cx="548000" cy="548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0" name="Google Shape;930;p85"/>
          <p:cNvSpPr/>
          <p:nvPr/>
        </p:nvSpPr>
        <p:spPr>
          <a:xfrm>
            <a:off x="4883311" y="2585248"/>
            <a:ext cx="548000" cy="548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1" name="Google Shape;931;p85"/>
          <p:cNvSpPr/>
          <p:nvPr/>
        </p:nvSpPr>
        <p:spPr>
          <a:xfrm>
            <a:off x="6794659" y="2574408"/>
            <a:ext cx="548000" cy="54800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2" name="Google Shape;932;p85"/>
          <p:cNvSpPr/>
          <p:nvPr/>
        </p:nvSpPr>
        <p:spPr>
          <a:xfrm>
            <a:off x="7478271" y="2574408"/>
            <a:ext cx="548000" cy="54800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3" name="Google Shape;933;p85"/>
          <p:cNvSpPr/>
          <p:nvPr/>
        </p:nvSpPr>
        <p:spPr>
          <a:xfrm>
            <a:off x="8173936" y="2574408"/>
            <a:ext cx="548000" cy="54800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4" name="Google Shape;934;p85"/>
          <p:cNvSpPr txBox="1"/>
          <p:nvPr/>
        </p:nvSpPr>
        <p:spPr>
          <a:xfrm>
            <a:off x="2953836" y="2127904"/>
            <a:ext cx="3016000" cy="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/>
              <a:t>Linux Diego Cells</a:t>
            </a:r>
            <a:endParaRPr sz="1333"/>
          </a:p>
        </p:txBody>
      </p:sp>
      <p:sp>
        <p:nvSpPr>
          <p:cNvPr id="935" name="Google Shape;935;p85"/>
          <p:cNvSpPr txBox="1"/>
          <p:nvPr/>
        </p:nvSpPr>
        <p:spPr>
          <a:xfrm>
            <a:off x="6247484" y="2127904"/>
            <a:ext cx="3016000" cy="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/>
              <a:t>Windows Diego Cells</a:t>
            </a:r>
            <a:endParaRPr sz="1333"/>
          </a:p>
        </p:txBody>
      </p:sp>
      <p:sp>
        <p:nvSpPr>
          <p:cNvPr id="936" name="Google Shape;936;p85"/>
          <p:cNvSpPr/>
          <p:nvPr/>
        </p:nvSpPr>
        <p:spPr>
          <a:xfrm>
            <a:off x="3497991" y="4464388"/>
            <a:ext cx="1933200" cy="548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7" name="Google Shape;937;p85"/>
          <p:cNvSpPr txBox="1"/>
          <p:nvPr/>
        </p:nvSpPr>
        <p:spPr>
          <a:xfrm>
            <a:off x="3980939" y="4529476"/>
            <a:ext cx="925600" cy="5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/>
              <a:t>CAPI</a:t>
            </a:r>
            <a:endParaRPr sz="1333"/>
          </a:p>
        </p:txBody>
      </p:sp>
      <p:sp>
        <p:nvSpPr>
          <p:cNvPr id="938" name="Google Shape;938;p85"/>
          <p:cNvSpPr/>
          <p:nvPr/>
        </p:nvSpPr>
        <p:spPr>
          <a:xfrm rot="5400000">
            <a:off x="4186965" y="2882325"/>
            <a:ext cx="548000" cy="1926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/>
            <a:endParaRPr sz="1867"/>
          </a:p>
        </p:txBody>
      </p:sp>
      <p:sp>
        <p:nvSpPr>
          <p:cNvPr id="939" name="Google Shape;939;p85"/>
          <p:cNvSpPr txBox="1"/>
          <p:nvPr/>
        </p:nvSpPr>
        <p:spPr>
          <a:xfrm>
            <a:off x="4044453" y="3627065"/>
            <a:ext cx="832800" cy="5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/>
            <a:r>
              <a:rPr lang="en" sz="1333"/>
              <a:t>Diego</a:t>
            </a:r>
            <a:endParaRPr sz="1333"/>
          </a:p>
        </p:txBody>
      </p:sp>
      <p:cxnSp>
        <p:nvCxnSpPr>
          <p:cNvPr id="940" name="Google Shape;940;p85"/>
          <p:cNvCxnSpPr/>
          <p:nvPr/>
        </p:nvCxnSpPr>
        <p:spPr>
          <a:xfrm rot="10800000">
            <a:off x="5157709" y="4124264"/>
            <a:ext cx="0" cy="348800"/>
          </a:xfrm>
          <a:prstGeom prst="straightConnector1">
            <a:avLst/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41" name="Google Shape;941;p85"/>
          <p:cNvSpPr txBox="1"/>
          <p:nvPr/>
        </p:nvSpPr>
        <p:spPr>
          <a:xfrm>
            <a:off x="1906835" y="5749700"/>
            <a:ext cx="22808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 defTabSz="1219170"/>
            <a:r>
              <a:rPr lang="en" sz="1333"/>
              <a:t>cf push </a:t>
            </a:r>
            <a:r>
              <a:rPr lang="en" sz="1333" b="1"/>
              <a:t>-s cflinuxfs2</a:t>
            </a:r>
            <a:endParaRPr sz="1333" b="1"/>
          </a:p>
        </p:txBody>
      </p:sp>
      <p:cxnSp>
        <p:nvCxnSpPr>
          <p:cNvPr id="942" name="Google Shape;942;p85"/>
          <p:cNvCxnSpPr/>
          <p:nvPr/>
        </p:nvCxnSpPr>
        <p:spPr>
          <a:xfrm rot="10800000">
            <a:off x="3802167" y="5038467"/>
            <a:ext cx="0" cy="724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3" name="Google Shape;943;p85"/>
          <p:cNvCxnSpPr/>
          <p:nvPr/>
        </p:nvCxnSpPr>
        <p:spPr>
          <a:xfrm rot="10800000">
            <a:off x="3778823" y="3141616"/>
            <a:ext cx="4400" cy="427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4" name="Google Shape;944;p85"/>
          <p:cNvCxnSpPr/>
          <p:nvPr/>
        </p:nvCxnSpPr>
        <p:spPr>
          <a:xfrm rot="10800000">
            <a:off x="3776753" y="4124005"/>
            <a:ext cx="0" cy="333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5" name="Google Shape;945;p85"/>
          <p:cNvCxnSpPr/>
          <p:nvPr/>
        </p:nvCxnSpPr>
        <p:spPr>
          <a:xfrm rot="10800000">
            <a:off x="5157700" y="5038533"/>
            <a:ext cx="0" cy="760400"/>
          </a:xfrm>
          <a:prstGeom prst="straightConnector1">
            <a:avLst/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6" name="Google Shape;946;p85"/>
          <p:cNvCxnSpPr/>
          <p:nvPr/>
        </p:nvCxnSpPr>
        <p:spPr>
          <a:xfrm>
            <a:off x="3312659" y="3262568"/>
            <a:ext cx="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7" name="Google Shape;947;p85"/>
          <p:cNvCxnSpPr>
            <a:stCxn id="938" idx="0"/>
            <a:endCxn id="931" idx="2"/>
          </p:cNvCxnSpPr>
          <p:nvPr/>
        </p:nvCxnSpPr>
        <p:spPr>
          <a:xfrm rot="10800000" flipH="1">
            <a:off x="5423965" y="3122525"/>
            <a:ext cx="1644800" cy="722800"/>
          </a:xfrm>
          <a:prstGeom prst="bentConnector2">
            <a:avLst/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948" name="Google Shape;948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4373" y="4720900"/>
            <a:ext cx="2591219" cy="5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1678</TotalTime>
  <Words>675</Words>
  <Application>Microsoft Office PowerPoint</Application>
  <PresentationFormat>Widescreen</PresentationFormat>
  <Paragraphs>123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Consolas</vt:lpstr>
      <vt:lpstr>Calibri</vt:lpstr>
      <vt:lpstr>Arial</vt:lpstr>
      <vt:lpstr>Roboto Mono</vt:lpstr>
      <vt:lpstr>Lato</vt:lpstr>
      <vt:lpstr>Noto Sans Symbols</vt:lpstr>
      <vt:lpstr>Verdana</vt:lpstr>
      <vt:lpstr>Proxima Nova</vt:lpstr>
      <vt:lpstr>Lato Light</vt:lpstr>
      <vt:lpstr>Pivotal Presentation Theme v1</vt:lpstr>
      <vt:lpstr>Pivotal Presentation Theme v1</vt:lpstr>
      <vt:lpstr>1_Pivotal Presentation Theme v1</vt:lpstr>
      <vt:lpstr>Running .NET Apps on PAS  </vt:lpstr>
      <vt:lpstr>.NET Framework and .NET Core</vt:lpstr>
      <vt:lpstr>.NET in PCF’s Buildpack App Lifecycle</vt:lpstr>
      <vt:lpstr>.NET Hosted Web Core (HWC) Buildpack</vt:lpstr>
      <vt:lpstr>HWC Overview</vt:lpstr>
      <vt:lpstr>Diego Cells vs IIS</vt:lpstr>
      <vt:lpstr>.NET Core Buildpack </vt:lpstr>
      <vt:lpstr>Binary Buildpack </vt:lpstr>
      <vt:lpstr>Runtime for Windows Deployment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MS .NET Apps on PAS CF PUSH, MANIFEST, STAGING, BUILD PACKS, CONTAINERS, CELLS, ENVIRONMENT VARIABLES, VCAP_APPLICATION  </dc:title>
  <dc:creator>Martez Killens</dc:creator>
  <cp:lastModifiedBy>Martez Killens</cp:lastModifiedBy>
  <cp:revision>25</cp:revision>
  <dcterms:modified xsi:type="dcterms:W3CDTF">2019-06-27T02:23:12Z</dcterms:modified>
</cp:coreProperties>
</file>